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7"/>
  </p:notesMasterIdLst>
  <p:sldIdLst>
    <p:sldId id="289" r:id="rId5"/>
    <p:sldId id="2147478826" r:id="rId6"/>
    <p:sldId id="291" r:id="rId7"/>
    <p:sldId id="301" r:id="rId8"/>
    <p:sldId id="2147478815" r:id="rId9"/>
    <p:sldId id="2147478838" r:id="rId10"/>
    <p:sldId id="2147478831" r:id="rId11"/>
    <p:sldId id="2147478827" r:id="rId12"/>
    <p:sldId id="2147478830" r:id="rId13"/>
    <p:sldId id="2147478828" r:id="rId14"/>
    <p:sldId id="2147478832" r:id="rId15"/>
    <p:sldId id="2147478823"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5" userDrawn="1">
          <p15:clr>
            <a:srgbClr val="A4A3A4"/>
          </p15:clr>
        </p15:guide>
        <p15:guide id="2" orient="horz" pos="1464" userDrawn="1">
          <p15:clr>
            <a:srgbClr val="A4A3A4"/>
          </p15:clr>
        </p15:guide>
        <p15:guide id="3" pos="3840">
          <p15:clr>
            <a:srgbClr val="A4A3A4"/>
          </p15:clr>
        </p15:guide>
        <p15:guide id="4" orient="horz" pos="3864" userDrawn="1">
          <p15:clr>
            <a:srgbClr val="A4A3A4"/>
          </p15:clr>
        </p15:guide>
        <p15:guide id="5" pos="5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0EFB11-37E0-52F8-B4F4-361AEE3D0394}" name="Tara Anderson" initials="TA" userId="S::tanderson@bgbgroup.com::c217fd77-4bdf-4285-a886-b867c49b5087" providerId="AD"/>
  <p188:author id="{4B3F7D17-C40A-59F2-2F71-8AA193DAA5F3}" name="Amanda Eckel" initials="AE" userId="S::aeckel@bgbgroup.com::efa60c9f-8338-47c9-be4d-689a70f7c431" providerId="AD"/>
  <p188:author id="{18C2F832-D5DA-D945-60AF-E89FD281357F}" name="Cali Howitt" initials="CH" userId="S::chowitt@bgbgroup.com::9fd5cb18-7a09-4e62-bdb4-be1fc12c8f2a" providerId="AD"/>
  <p188:author id="{6910803B-0866-7A23-E6F4-40016620B265}" name="Maurice Butler" initials="MB" userId="S::mbutler@bgbgroup.com::27a169ab-e830-48b5-a0f6-8964f34b7bcb" providerId="AD"/>
  <p188:author id="{E00C1345-3337-F095-C401-0BB5758796AC}" name="Armand Gil" initials="AG" userId="S::agil@bgbgroup.com::c89df66f-19ca-4b70-afdb-0ee687b2f190" providerId="AD"/>
  <p188:author id="{1B7B9553-232A-7F23-A2AC-DA7E322FCE98}" name="Victoria Kaulback" initials="VK" userId="S::vkaulback@bgbgroup.com::42384510-50b6-4dd7-a750-2592d7423b84" providerId="AD"/>
  <p188:author id="{6052E762-E0CC-E8DB-7D83-051CB4E29728}" name="Teresa Day" initials="TD" userId="S::tday@bgbgroup.com::1792e1a0-2712-4441-b74c-0c214167a2fc" providerId="AD"/>
  <p188:author id="{FA761C68-8FC4-D5AD-CBE4-27279D4E94BE}" name="Gregory Passaretti" initials="GP" userId="S::gpassaretti@bgbgroup.com::bd8e0276-5b53-43fc-a5fe-59d3fbc0b408" providerId="AD"/>
  <p188:author id="{10D2856F-96CD-93A5-F68D-0CEB8D79C16A}" name="Christopher Waybill" initials="CW" userId="S::CWaybill@bgbgroup.com::f3ab88c2-23b9-4300-9eae-dc1fdfe52393" providerId="AD"/>
  <p188:author id="{33467A83-5395-5399-D73E-5C772C51C269}" name="Christie Moreau" initials="CM" userId="S::cmoreau@bgbgroup.com::0a8f27e2-da35-482d-af67-c79846ff093a" providerId="AD"/>
  <p188:author id="{2C71399A-5426-9712-CC4E-6866B4F9BEDB}" name="Jaime Kent" initials="JK" userId="S::jkent@bgbgroup.com::7af740a1-2882-4e87-8175-b057ab4b03ca" providerId="AD"/>
  <p188:author id="{77327C9B-A1E8-BA12-FE9A-EF457979749A}" name="Sammie Ulich" initials="" userId="S::sulich@bgbgroup.com::9a4c65e0-6010-4050-bba2-d6167a4cc295" providerId="AD"/>
  <p188:author id="{4AFC6DA7-9531-9471-B35D-5A8E05622978}" name="Eric Brandel" initials="EB" userId="S::ebrandel@bgbgroup.com::6552c50e-7de6-4da6-bb5d-ebe70a8bd1bb" providerId="AD"/>
  <p188:author id="{98C3C7A7-AC18-0963-94BC-BEB764C3ACCC}" name="Priyanka Patel" initials="PP" userId="S::ppatel@bgbgroup.com::77bd7dd5-35d9-48bc-82f7-6ee717c50981" providerId="AD"/>
  <p188:author id="{86E590B1-6F47-9277-C4E0-41277787E94E}" name="Aimee deCathelineau" initials="Ad" userId="S::adecathelineau@bgbgroup.com::92906174-58d9-45f0-b73e-d99b6f98f690" providerId="AD"/>
  <p188:author id="{07FB69BE-1695-FB9C-05FE-779D8C2F66F3}" name="Andy Bond" initials="AB" userId="S::andrew.bond@bgbgroup.com::f8708c65-5932-4203-b502-5f327d814fa2" providerId="AD"/>
  <p188:author id="{A2E3C7C4-B2B7-A779-F0AB-10C584D7E28A}" name="Matthew Paré" initials="MP" userId="S::mpare@bgbgroup.com::f833b677-99ea-4447-983e-5cfd0d2abccf" providerId="AD"/>
  <p188:author id="{2C37A9D2-FAC6-B572-8D05-17496EA26A89}" name="Juan Valdez-Capuccino" initials="JV" userId="S::jcapuccino@bgbgroup.com::6eb97e04-bb9f-420b-bc6c-c655104257ad" providerId="AD"/>
  <p188:author id="{767DF9D8-FC46-8340-E499-2BA11860A3D3}" name="Gina Marrone" initials="GM" userId="S::gmarrone@bgbgroup.com::3007f96d-1cc0-46c7-a68d-a535956164bc" providerId="AD"/>
  <p188:author id="{C5FDDDE1-B95E-D8A2-0D0A-5F18E292AC11}" name="Exene Anderson" initials="EA" userId="S::eanderson@bgbgroup.com::f079a071-fea7-4c06-87dc-f165550fdbf8" providerId="AD"/>
  <p188:author id="{023123EA-48CF-59C9-20EE-4B33188F8A0D}" name="Adriana Gonzalez" initials="AG" userId="S::adriana.gonzalez@bgbgroup.com::0ad01adc-7918-4bf4-af6c-ee82c2c2653b" providerId="AD"/>
  <p188:author id="{4C8A95EC-D2D4-84A4-FF62-62ABBE8FB83F}" name="Chloe Weiser" initials="CW" userId="S::CWeiser@bgbgroup.com::ee664e3d-9903-4f0a-8117-e3d3e4e6c0af" providerId="AD"/>
  <p188:author id="{06C4A4EF-76FD-E662-9086-7C759CC544F1}" name="Ashley Miles" initials="AM" userId="S::ashley.miles@bgbgroup.com::85af1676-82bc-46a8-a707-25255df788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2C6F"/>
    <a:srgbClr val="797BCD"/>
    <a:srgbClr val="373A94"/>
    <a:srgbClr val="FBF5FD"/>
    <a:srgbClr val="FBF1FD"/>
    <a:srgbClr val="DDDEF2"/>
    <a:srgbClr val="F2F2F2"/>
    <a:srgbClr val="D2D3EE"/>
    <a:srgbClr val="A5A7DE"/>
    <a:srgbClr val="FEFD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06F66-5D67-4872-B0AA-78B2A29595FF}" v="10" dt="2024-10-22T18:09:59.474"/>
    <p1510:client id="{A47A6F2A-8B03-0A55-8EB1-448669B480E5}" v="4" dt="2024-10-22T18:04:51.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26" autoAdjust="0"/>
  </p:normalViewPr>
  <p:slideViewPr>
    <p:cSldViewPr snapToGrid="0">
      <p:cViewPr varScale="1">
        <p:scale>
          <a:sx n="88" d="100"/>
          <a:sy n="88" d="100"/>
        </p:scale>
        <p:origin x="114" y="1158"/>
      </p:cViewPr>
      <p:guideLst>
        <p:guide orient="horz" pos="725"/>
        <p:guide orient="horz" pos="1464"/>
        <p:guide pos="3840"/>
        <p:guide orient="horz" pos="3864"/>
        <p:guide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83A36-8EFC-46FC-8616-9AE266F4C1C3}"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5E9C7-A047-4E03-9BB5-47D915A41697}" type="slidenum">
              <a:rPr lang="en-US" smtClean="0"/>
              <a:t>‹#›</a:t>
            </a:fld>
            <a:endParaRPr lang="en-US"/>
          </a:p>
        </p:txBody>
      </p:sp>
    </p:spTree>
    <p:extLst>
      <p:ext uri="{BB962C8B-B14F-4D97-AF65-F5344CB8AC3E}">
        <p14:creationId xmlns:p14="http://schemas.microsoft.com/office/powerpoint/2010/main" val="398603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15E9C7-A047-4E03-9BB5-47D915A41697}" type="slidenum">
              <a:rPr lang="en-US" smtClean="0"/>
              <a:t>2</a:t>
            </a:fld>
            <a:endParaRPr lang="en-US"/>
          </a:p>
        </p:txBody>
      </p:sp>
    </p:spTree>
    <p:extLst>
      <p:ext uri="{BB962C8B-B14F-4D97-AF65-F5344CB8AC3E}">
        <p14:creationId xmlns:p14="http://schemas.microsoft.com/office/powerpoint/2010/main" val="193863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23D05-4259-4B1E-A59E-934CB9082022}" type="slidenum">
              <a:rPr lang="en-US" smtClean="0"/>
              <a:t>4</a:t>
            </a:fld>
            <a:endParaRPr lang="en-US"/>
          </a:p>
        </p:txBody>
      </p:sp>
    </p:spTree>
    <p:extLst>
      <p:ext uri="{BB962C8B-B14F-4D97-AF65-F5344CB8AC3E}">
        <p14:creationId xmlns:p14="http://schemas.microsoft.com/office/powerpoint/2010/main" val="191265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15E9C7-A047-4E03-9BB5-47D915A41697}" type="slidenum">
              <a:rPr lang="en-US" smtClean="0"/>
              <a:t>6</a:t>
            </a:fld>
            <a:endParaRPr lang="en-US"/>
          </a:p>
        </p:txBody>
      </p:sp>
    </p:spTree>
    <p:extLst>
      <p:ext uri="{BB962C8B-B14F-4D97-AF65-F5344CB8AC3E}">
        <p14:creationId xmlns:p14="http://schemas.microsoft.com/office/powerpoint/2010/main" val="358642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15E9C7-A047-4E03-9BB5-47D915A41697}" type="slidenum">
              <a:rPr lang="en-US" smtClean="0"/>
              <a:t>8</a:t>
            </a:fld>
            <a:endParaRPr lang="en-US"/>
          </a:p>
        </p:txBody>
      </p:sp>
    </p:spTree>
    <p:extLst>
      <p:ext uri="{BB962C8B-B14F-4D97-AF65-F5344CB8AC3E}">
        <p14:creationId xmlns:p14="http://schemas.microsoft.com/office/powerpoint/2010/main" val="185169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515E9C7-A047-4E03-9BB5-47D915A41697}" type="slidenum">
              <a:rPr lang="en-US" smtClean="0"/>
              <a:t>11</a:t>
            </a:fld>
            <a:endParaRPr lang="en-US"/>
          </a:p>
        </p:txBody>
      </p:sp>
    </p:spTree>
    <p:extLst>
      <p:ext uri="{BB962C8B-B14F-4D97-AF65-F5344CB8AC3E}">
        <p14:creationId xmlns:p14="http://schemas.microsoft.com/office/powerpoint/2010/main" val="253161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15E9C7-A047-4E03-9BB5-47D915A41697}" type="slidenum">
              <a:rPr lang="en-US" smtClean="0"/>
              <a:t>12</a:t>
            </a:fld>
            <a:endParaRPr lang="en-US"/>
          </a:p>
        </p:txBody>
      </p:sp>
    </p:spTree>
    <p:extLst>
      <p:ext uri="{BB962C8B-B14F-4D97-AF65-F5344CB8AC3E}">
        <p14:creationId xmlns:p14="http://schemas.microsoft.com/office/powerpoint/2010/main" val="2255199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55D625-1E6D-4AE3-BF99-7817ADD84566}"/>
              </a:ext>
            </a:extLst>
          </p:cNvPr>
          <p:cNvSpPr>
            <a:spLocks noGrp="1"/>
          </p:cNvSpPr>
          <p:nvPr>
            <p:ph sz="quarter" idx="10"/>
          </p:nvPr>
        </p:nvSpPr>
        <p:spPr>
          <a:xfrm>
            <a:off x="334963" y="1600200"/>
            <a:ext cx="11522075" cy="1107996"/>
          </a:xfrm>
        </p:spPr>
        <p:txBody>
          <a:bodyPr wrap="square">
            <a:spAutoFit/>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6657C24-EA8D-47F0-93F5-FE3457482556}"/>
              </a:ext>
            </a:extLst>
          </p:cNvPr>
          <p:cNvSpPr>
            <a:spLocks noGrp="1"/>
          </p:cNvSpPr>
          <p:nvPr>
            <p:ph type="title" hasCustomPrompt="1"/>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37FD99F-F8A1-42CF-B5B2-6B5C6BDBB411}"/>
              </a:ext>
            </a:extLst>
          </p:cNvPr>
          <p:cNvSpPr>
            <a:spLocks noGrp="1"/>
          </p:cNvSpPr>
          <p:nvPr>
            <p:ph type="body" sz="quarter" idx="11"/>
          </p:nvPr>
        </p:nvSpPr>
        <p:spPr>
          <a:xfrm>
            <a:off x="334963" y="822960"/>
            <a:ext cx="11522075" cy="184666"/>
          </a:xfrm>
        </p:spPr>
        <p:txBody>
          <a:bodyPr/>
          <a:lstStyle>
            <a:lvl1pPr>
              <a:defRPr sz="1200" b="1"/>
            </a:lvl1pPr>
            <a:lvl2pPr marL="0" indent="0">
              <a:buNone/>
              <a:defRPr/>
            </a:lvl2pPr>
          </a:lstStyle>
          <a:p>
            <a:pPr lvl="0"/>
            <a:r>
              <a:rPr lang="en-US"/>
              <a:t>Click to edit Master text styles</a:t>
            </a:r>
          </a:p>
        </p:txBody>
      </p:sp>
      <p:sp>
        <p:nvSpPr>
          <p:cNvPr id="9" name="Slide Number Placeholder 3">
            <a:extLst>
              <a:ext uri="{FF2B5EF4-FFF2-40B4-BE49-F238E27FC236}">
                <a16:creationId xmlns:a16="http://schemas.microsoft.com/office/drawing/2014/main" id="{098BFB1C-757B-9240-1E64-D1EED72B060C}"/>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tx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spTree>
    <p:custDataLst>
      <p:tags r:id="rId1"/>
    </p:custDataLst>
    <p:extLst>
      <p:ext uri="{BB962C8B-B14F-4D97-AF65-F5344CB8AC3E}">
        <p14:creationId xmlns:p14="http://schemas.microsoft.com/office/powerpoint/2010/main" val="150062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57C24-EA8D-47F0-93F5-FE3457482556}"/>
              </a:ext>
            </a:extLst>
          </p:cNvPr>
          <p:cNvSpPr>
            <a:spLocks noGrp="1"/>
          </p:cNvSpPr>
          <p:nvPr>
            <p:ph type="title" hasCustomPrompt="1"/>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37FD99F-F8A1-42CF-B5B2-6B5C6BDBB411}"/>
              </a:ext>
            </a:extLst>
          </p:cNvPr>
          <p:cNvSpPr>
            <a:spLocks noGrp="1"/>
          </p:cNvSpPr>
          <p:nvPr>
            <p:ph type="body" sz="quarter" idx="11"/>
          </p:nvPr>
        </p:nvSpPr>
        <p:spPr>
          <a:xfrm>
            <a:off x="334963" y="822960"/>
            <a:ext cx="11522075" cy="184666"/>
          </a:xfrm>
        </p:spPr>
        <p:txBody>
          <a:bodyPr/>
          <a:lstStyle>
            <a:lvl1pPr>
              <a:defRPr sz="1200" b="1"/>
            </a:lvl1pPr>
            <a:lvl2pPr marL="0" indent="0">
              <a:buNone/>
              <a:defRPr/>
            </a:lvl2pPr>
          </a:lstStyle>
          <a:p>
            <a:pPr lvl="0"/>
            <a:r>
              <a:rPr lang="en-US"/>
              <a:t>Click to edit Master text styles</a:t>
            </a:r>
          </a:p>
        </p:txBody>
      </p:sp>
      <p:sp>
        <p:nvSpPr>
          <p:cNvPr id="5" name="Slide Number Placeholder 3">
            <a:extLst>
              <a:ext uri="{FF2B5EF4-FFF2-40B4-BE49-F238E27FC236}">
                <a16:creationId xmlns:a16="http://schemas.microsoft.com/office/drawing/2014/main" id="{BA61E876-103E-D039-8011-7BA86854E6FC}"/>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tx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spTree>
    <p:custDataLst>
      <p:tags r:id="rId1"/>
    </p:custDataLst>
    <p:extLst>
      <p:ext uri="{BB962C8B-B14F-4D97-AF65-F5344CB8AC3E}">
        <p14:creationId xmlns:p14="http://schemas.microsoft.com/office/powerpoint/2010/main" val="179281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Black">
    <p:bg>
      <p:bgPr>
        <a:solidFill>
          <a:schemeClr val="tx1"/>
        </a:solidFill>
        <a:effectLst/>
      </p:bgPr>
    </p:bg>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AF438E33-C549-27FB-3BC0-FB13CCA7FA64}"/>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bg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grpSp>
        <p:nvGrpSpPr>
          <p:cNvPr id="2" name="Group 1">
            <a:extLst>
              <a:ext uri="{FF2B5EF4-FFF2-40B4-BE49-F238E27FC236}">
                <a16:creationId xmlns:a16="http://schemas.microsoft.com/office/drawing/2014/main" id="{0E7E6E1C-4552-33EB-D8C3-1378FFC711D0}"/>
              </a:ext>
            </a:extLst>
          </p:cNvPr>
          <p:cNvGrpSpPr>
            <a:grpSpLocks noChangeAspect="1"/>
          </p:cNvGrpSpPr>
          <p:nvPr userDrawn="1"/>
        </p:nvGrpSpPr>
        <p:grpSpPr>
          <a:xfrm>
            <a:off x="9991637" y="6305634"/>
            <a:ext cx="1865401" cy="334963"/>
            <a:chOff x="4110651" y="3574197"/>
            <a:chExt cx="3564592" cy="640080"/>
          </a:xfrm>
        </p:grpSpPr>
        <p:pic>
          <p:nvPicPr>
            <p:cNvPr id="4" name="Graphic 3">
              <a:extLst>
                <a:ext uri="{FF2B5EF4-FFF2-40B4-BE49-F238E27FC236}">
                  <a16:creationId xmlns:a16="http://schemas.microsoft.com/office/drawing/2014/main" id="{852320E3-516A-E740-D451-FF69842AC60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0651" y="3574197"/>
              <a:ext cx="1423946" cy="640080"/>
            </a:xfrm>
            <a:prstGeom prst="rect">
              <a:avLst/>
            </a:prstGeom>
          </p:spPr>
        </p:pic>
        <p:pic>
          <p:nvPicPr>
            <p:cNvPr id="5" name="Picture 4" descr="A black and blue text with a green x&#10;&#10;Description automatically generated">
              <a:extLst>
                <a:ext uri="{FF2B5EF4-FFF2-40B4-BE49-F238E27FC236}">
                  <a16:creationId xmlns:a16="http://schemas.microsoft.com/office/drawing/2014/main" id="{1B065DF2-F823-2730-8378-9F9C9F4B9A7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6" name="Plus Sign 5">
              <a:extLst>
                <a:ext uri="{FF2B5EF4-FFF2-40B4-BE49-F238E27FC236}">
                  <a16:creationId xmlns:a16="http://schemas.microsoft.com/office/drawing/2014/main" id="{C7E1E9A2-1CE4-F152-0D86-2C7DE2883EBD}"/>
                </a:ext>
              </a:extLst>
            </p:cNvPr>
            <p:cNvSpPr/>
            <p:nvPr userDrawn="1"/>
          </p:nvSpPr>
          <p:spPr>
            <a:xfrm>
              <a:off x="5700914" y="3730244"/>
              <a:ext cx="327985" cy="32798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custDataLst>
      <p:tags r:id="rId1"/>
    </p:custDataLst>
    <p:extLst>
      <p:ext uri="{BB962C8B-B14F-4D97-AF65-F5344CB8AC3E}">
        <p14:creationId xmlns:p14="http://schemas.microsoft.com/office/powerpoint/2010/main" val="330228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_White">
    <p:bg>
      <p:bgPr>
        <a:solidFill>
          <a:schemeClr val="bg1"/>
        </a:solidFill>
        <a:effectLst/>
      </p:bgPr>
    </p:bg>
    <p:spTree>
      <p:nvGrpSpPr>
        <p:cNvPr id="1" name=""/>
        <p:cNvGrpSpPr/>
        <p:nvPr/>
      </p:nvGrpSpPr>
      <p:grpSpPr>
        <a:xfrm>
          <a:off x="0" y="0"/>
          <a:ext cx="0" cy="0"/>
          <a:chOff x="0" y="0"/>
          <a:chExt cx="0" cy="0"/>
        </a:xfrm>
      </p:grpSpPr>
      <p:sp>
        <p:nvSpPr>
          <p:cNvPr id="73" name="Slide Number Placeholder 3">
            <a:extLst>
              <a:ext uri="{FF2B5EF4-FFF2-40B4-BE49-F238E27FC236}">
                <a16:creationId xmlns:a16="http://schemas.microsoft.com/office/drawing/2014/main" id="{C7D114F6-E74A-179F-4E6A-55469624B8C3}"/>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tx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grpSp>
        <p:nvGrpSpPr>
          <p:cNvPr id="13" name="Group 12">
            <a:extLst>
              <a:ext uri="{FF2B5EF4-FFF2-40B4-BE49-F238E27FC236}">
                <a16:creationId xmlns:a16="http://schemas.microsoft.com/office/drawing/2014/main" id="{31E4256E-2AA4-3AAA-3E8A-FD15D4476F24}"/>
              </a:ext>
            </a:extLst>
          </p:cNvPr>
          <p:cNvGrpSpPr>
            <a:grpSpLocks noChangeAspect="1"/>
          </p:cNvGrpSpPr>
          <p:nvPr userDrawn="1"/>
        </p:nvGrpSpPr>
        <p:grpSpPr>
          <a:xfrm>
            <a:off x="9991637" y="6305634"/>
            <a:ext cx="1865401" cy="334963"/>
            <a:chOff x="4110651" y="3574197"/>
            <a:chExt cx="3564592" cy="640080"/>
          </a:xfrm>
        </p:grpSpPr>
        <p:pic>
          <p:nvPicPr>
            <p:cNvPr id="15" name="Graphic 14">
              <a:extLst>
                <a:ext uri="{FF2B5EF4-FFF2-40B4-BE49-F238E27FC236}">
                  <a16:creationId xmlns:a16="http://schemas.microsoft.com/office/drawing/2014/main" id="{826DB5E4-5FE8-C283-940E-046B4236150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0651" y="3574197"/>
              <a:ext cx="1423946" cy="640080"/>
            </a:xfrm>
            <a:prstGeom prst="rect">
              <a:avLst/>
            </a:prstGeom>
          </p:spPr>
        </p:pic>
        <p:pic>
          <p:nvPicPr>
            <p:cNvPr id="16" name="Picture 15" descr="A black and blue text with a green x&#10;&#10;Description automatically generated">
              <a:extLst>
                <a:ext uri="{FF2B5EF4-FFF2-40B4-BE49-F238E27FC236}">
                  <a16:creationId xmlns:a16="http://schemas.microsoft.com/office/drawing/2014/main" id="{A222864D-309B-22BF-A827-1B65D5CDC1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17" name="Plus Sign 16">
              <a:extLst>
                <a:ext uri="{FF2B5EF4-FFF2-40B4-BE49-F238E27FC236}">
                  <a16:creationId xmlns:a16="http://schemas.microsoft.com/office/drawing/2014/main" id="{FC928B13-B092-DA30-A08B-ACA7EDA8025B}"/>
                </a:ext>
              </a:extLst>
            </p:cNvPr>
            <p:cNvSpPr/>
            <p:nvPr userDrawn="1"/>
          </p:nvSpPr>
          <p:spPr>
            <a:xfrm>
              <a:off x="5700914" y="3730244"/>
              <a:ext cx="327985" cy="32798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custDataLst>
      <p:tags r:id="rId1"/>
    </p:custDataLst>
    <p:extLst>
      <p:ext uri="{BB962C8B-B14F-4D97-AF65-F5344CB8AC3E}">
        <p14:creationId xmlns:p14="http://schemas.microsoft.com/office/powerpoint/2010/main" val="320263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light bulb with a filament&#10;&#10;Description automatically generated with medium confidence">
            <a:extLst>
              <a:ext uri="{FF2B5EF4-FFF2-40B4-BE49-F238E27FC236}">
                <a16:creationId xmlns:a16="http://schemas.microsoft.com/office/drawing/2014/main" id="{295E1A08-7259-2D91-8217-4F25A1D8B62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6930" t="35832" r="17175" b="39457"/>
          <a:stretch/>
        </p:blipFill>
        <p:spPr>
          <a:xfrm>
            <a:off x="0" y="0"/>
            <a:ext cx="12192000" cy="6856286"/>
          </a:xfrm>
          <a:prstGeom prst="rect">
            <a:avLst/>
          </a:prstGeom>
          <a:ln>
            <a:noFill/>
          </a:ln>
        </p:spPr>
      </p:pic>
      <p:sp>
        <p:nvSpPr>
          <p:cNvPr id="7" name="TextBox 6">
            <a:extLst>
              <a:ext uri="{FF2B5EF4-FFF2-40B4-BE49-F238E27FC236}">
                <a16:creationId xmlns:a16="http://schemas.microsoft.com/office/drawing/2014/main" id="{470D7EF8-AB36-7D43-C367-852D1EACD262}"/>
              </a:ext>
            </a:extLst>
          </p:cNvPr>
          <p:cNvSpPr txBox="1"/>
          <p:nvPr userDrawn="1"/>
        </p:nvSpPr>
        <p:spPr>
          <a:xfrm>
            <a:off x="2672536" y="2873135"/>
            <a:ext cx="1399422" cy="307777"/>
          </a:xfrm>
          <a:prstGeom prst="rect">
            <a:avLst/>
          </a:prstGeom>
          <a:noFill/>
        </p:spPr>
        <p:txBody>
          <a:bodyPr wrap="none" lIns="0" tIns="0" rIns="0" bIns="0" rtlCol="0" anchor="ctr" anchorCtr="0">
            <a:spAutoFit/>
          </a:bodyPr>
          <a:lstStyle/>
          <a:p>
            <a:r>
              <a:rPr lang="en-US" sz="2000" b="1" spc="700" baseline="0">
                <a:solidFill>
                  <a:schemeClr val="bg1"/>
                </a:solidFill>
                <a:latin typeface="Arial Nova" panose="020B0504020202020204" pitchFamily="34" charset="0"/>
              </a:rPr>
              <a:t>WHERE</a:t>
            </a:r>
          </a:p>
        </p:txBody>
      </p:sp>
      <p:sp>
        <p:nvSpPr>
          <p:cNvPr id="8" name="Plus Sign 7">
            <a:extLst>
              <a:ext uri="{FF2B5EF4-FFF2-40B4-BE49-F238E27FC236}">
                <a16:creationId xmlns:a16="http://schemas.microsoft.com/office/drawing/2014/main" id="{F4C2DEB4-C5FE-A703-FFB3-F19F1B50F6DF}"/>
              </a:ext>
            </a:extLst>
          </p:cNvPr>
          <p:cNvSpPr/>
          <p:nvPr userDrawn="1"/>
        </p:nvSpPr>
        <p:spPr>
          <a:xfrm>
            <a:off x="5851352" y="2746433"/>
            <a:ext cx="580967" cy="580967"/>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90379D89-4FF4-38D8-24B5-989361A06791}"/>
              </a:ext>
            </a:extLst>
          </p:cNvPr>
          <p:cNvSpPr txBox="1"/>
          <p:nvPr userDrawn="1"/>
        </p:nvSpPr>
        <p:spPr>
          <a:xfrm>
            <a:off x="4174311" y="2879485"/>
            <a:ext cx="1739259" cy="307777"/>
          </a:xfrm>
          <a:prstGeom prst="rect">
            <a:avLst/>
          </a:prstGeom>
          <a:noFill/>
        </p:spPr>
        <p:txBody>
          <a:bodyPr wrap="none" lIns="0" tIns="0" rIns="0" bIns="0" rtlCol="0" anchor="ctr" anchorCtr="0">
            <a:spAutoFit/>
          </a:bodyPr>
          <a:lstStyle/>
          <a:p>
            <a:r>
              <a:rPr lang="en-US" sz="2000" b="1" spc="700" baseline="0">
                <a:solidFill>
                  <a:schemeClr val="bg1"/>
                </a:solidFill>
                <a:latin typeface="Arial Nova" panose="020B0504020202020204" pitchFamily="34" charset="0"/>
              </a:rPr>
              <a:t>SCIENCE</a:t>
            </a:r>
          </a:p>
        </p:txBody>
      </p:sp>
      <p:sp>
        <p:nvSpPr>
          <p:cNvPr id="13" name="TextBox 12">
            <a:extLst>
              <a:ext uri="{FF2B5EF4-FFF2-40B4-BE49-F238E27FC236}">
                <a16:creationId xmlns:a16="http://schemas.microsoft.com/office/drawing/2014/main" id="{5CAFE347-9DBD-2A4D-6F60-516497A28F79}"/>
              </a:ext>
            </a:extLst>
          </p:cNvPr>
          <p:cNvSpPr txBox="1"/>
          <p:nvPr userDrawn="1"/>
        </p:nvSpPr>
        <p:spPr>
          <a:xfrm>
            <a:off x="6457136" y="2873135"/>
            <a:ext cx="2130455" cy="307777"/>
          </a:xfrm>
          <a:prstGeom prst="rect">
            <a:avLst/>
          </a:prstGeom>
          <a:noFill/>
        </p:spPr>
        <p:txBody>
          <a:bodyPr wrap="none" lIns="0" tIns="0" rIns="0" bIns="0" rtlCol="0" anchor="ctr" anchorCtr="0">
            <a:spAutoFit/>
          </a:bodyPr>
          <a:lstStyle/>
          <a:p>
            <a:r>
              <a:rPr lang="en-US" sz="2000" b="1" spc="500" baseline="0">
                <a:solidFill>
                  <a:schemeClr val="bg1"/>
                </a:solidFill>
                <a:latin typeface="Arial Nova" panose="020B0504020202020204" pitchFamily="34" charset="0"/>
              </a:rPr>
              <a:t>CREATIVITY</a:t>
            </a:r>
          </a:p>
        </p:txBody>
      </p:sp>
      <p:sp>
        <p:nvSpPr>
          <p:cNvPr id="14" name="TextBox 13">
            <a:extLst>
              <a:ext uri="{FF2B5EF4-FFF2-40B4-BE49-F238E27FC236}">
                <a16:creationId xmlns:a16="http://schemas.microsoft.com/office/drawing/2014/main" id="{9B2162CF-8C0D-A419-3AF7-5E0DCCF1A516}"/>
              </a:ext>
            </a:extLst>
          </p:cNvPr>
          <p:cNvSpPr txBox="1"/>
          <p:nvPr userDrawn="1"/>
        </p:nvSpPr>
        <p:spPr>
          <a:xfrm>
            <a:off x="8689161" y="2873135"/>
            <a:ext cx="948978" cy="307777"/>
          </a:xfrm>
          <a:prstGeom prst="rect">
            <a:avLst/>
          </a:prstGeom>
          <a:noFill/>
        </p:spPr>
        <p:txBody>
          <a:bodyPr wrap="none" lIns="0" tIns="0" rIns="0" bIns="0" rtlCol="0" anchor="ctr" anchorCtr="0">
            <a:spAutoFit/>
          </a:bodyPr>
          <a:lstStyle/>
          <a:p>
            <a:r>
              <a:rPr lang="en-US" sz="2000" b="1" spc="500" baseline="0">
                <a:solidFill>
                  <a:schemeClr val="bg1"/>
                </a:solidFill>
                <a:latin typeface="Arial Nova" panose="020B0504020202020204" pitchFamily="34" charset="0"/>
              </a:rPr>
              <a:t>MEET</a:t>
            </a:r>
            <a:endParaRPr lang="en-US" sz="2000" b="0" spc="500" baseline="0">
              <a:solidFill>
                <a:schemeClr val="bg1"/>
              </a:solidFill>
              <a:latin typeface="Arial Nova" panose="020B0504020202020204" pitchFamily="34" charset="0"/>
            </a:endParaRPr>
          </a:p>
        </p:txBody>
      </p:sp>
      <p:sp>
        <p:nvSpPr>
          <p:cNvPr id="15" name="TextBox 14">
            <a:extLst>
              <a:ext uri="{FF2B5EF4-FFF2-40B4-BE49-F238E27FC236}">
                <a16:creationId xmlns:a16="http://schemas.microsoft.com/office/drawing/2014/main" id="{CC339966-CBC6-3D9E-193E-214A7BBF9D13}"/>
              </a:ext>
            </a:extLst>
          </p:cNvPr>
          <p:cNvSpPr txBox="1"/>
          <p:nvPr userDrawn="1"/>
        </p:nvSpPr>
        <p:spPr>
          <a:xfrm>
            <a:off x="9590861" y="2893901"/>
            <a:ext cx="150682" cy="215444"/>
          </a:xfrm>
          <a:prstGeom prst="rect">
            <a:avLst/>
          </a:prstGeom>
          <a:noFill/>
        </p:spPr>
        <p:txBody>
          <a:bodyPr wrap="none" lIns="0" tIns="0" rIns="0" bIns="0" rtlCol="0" anchor="ctr" anchorCtr="0">
            <a:spAutoFit/>
          </a:bodyPr>
          <a:lstStyle/>
          <a:p>
            <a:r>
              <a:rPr lang="en-US" sz="1400" b="0" spc="0" baseline="0">
                <a:solidFill>
                  <a:schemeClr val="bg1"/>
                </a:solidFill>
                <a:latin typeface="Arial Nova" panose="020B0504020202020204" pitchFamily="34" charset="0"/>
              </a:rPr>
              <a:t>™</a:t>
            </a:r>
            <a:endParaRPr lang="en-US" sz="1800" b="0" spc="0" baseline="0">
              <a:solidFill>
                <a:schemeClr val="bg1"/>
              </a:solidFill>
              <a:latin typeface="Arial Nova" panose="020B0504020202020204" pitchFamily="34" charset="0"/>
            </a:endParaRPr>
          </a:p>
        </p:txBody>
      </p:sp>
      <p:grpSp>
        <p:nvGrpSpPr>
          <p:cNvPr id="2" name="Group 1">
            <a:extLst>
              <a:ext uri="{FF2B5EF4-FFF2-40B4-BE49-F238E27FC236}">
                <a16:creationId xmlns:a16="http://schemas.microsoft.com/office/drawing/2014/main" id="{689185DA-FF53-6D00-E459-4E4A2524B311}"/>
              </a:ext>
            </a:extLst>
          </p:cNvPr>
          <p:cNvGrpSpPr>
            <a:grpSpLocks noChangeAspect="1"/>
          </p:cNvGrpSpPr>
          <p:nvPr userDrawn="1"/>
        </p:nvGrpSpPr>
        <p:grpSpPr>
          <a:xfrm>
            <a:off x="9991637" y="6305634"/>
            <a:ext cx="1865401" cy="334963"/>
            <a:chOff x="4110651" y="3574197"/>
            <a:chExt cx="3564592" cy="640080"/>
          </a:xfrm>
        </p:grpSpPr>
        <p:pic>
          <p:nvPicPr>
            <p:cNvPr id="3" name="Graphic 2">
              <a:extLst>
                <a:ext uri="{FF2B5EF4-FFF2-40B4-BE49-F238E27FC236}">
                  <a16:creationId xmlns:a16="http://schemas.microsoft.com/office/drawing/2014/main" id="{1B2870EB-594B-60A6-B837-746BABDBF2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0651" y="3574197"/>
              <a:ext cx="1423946" cy="640080"/>
            </a:xfrm>
            <a:prstGeom prst="rect">
              <a:avLst/>
            </a:prstGeom>
          </p:spPr>
        </p:pic>
        <p:pic>
          <p:nvPicPr>
            <p:cNvPr id="5" name="Picture 4" descr="A black and blue text with a green x&#10;&#10;Description automatically generated">
              <a:extLst>
                <a:ext uri="{FF2B5EF4-FFF2-40B4-BE49-F238E27FC236}">
                  <a16:creationId xmlns:a16="http://schemas.microsoft.com/office/drawing/2014/main" id="{97487F15-21A1-E8A3-2E75-03B5F4BC5A1A}"/>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9" name="Plus Sign 8">
              <a:extLst>
                <a:ext uri="{FF2B5EF4-FFF2-40B4-BE49-F238E27FC236}">
                  <a16:creationId xmlns:a16="http://schemas.microsoft.com/office/drawing/2014/main" id="{83A705ED-657A-9F2C-5EDA-7E0A3BF127C0}"/>
                </a:ext>
              </a:extLst>
            </p:cNvPr>
            <p:cNvSpPr/>
            <p:nvPr userDrawn="1"/>
          </p:nvSpPr>
          <p:spPr>
            <a:xfrm>
              <a:off x="5700914" y="3730244"/>
              <a:ext cx="327985" cy="32798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custDataLst>
      <p:tags r:id="rId1"/>
    </p:custDataLst>
    <p:extLst>
      <p:ext uri="{BB962C8B-B14F-4D97-AF65-F5344CB8AC3E}">
        <p14:creationId xmlns:p14="http://schemas.microsoft.com/office/powerpoint/2010/main" val="200933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1" name="Picture 3" descr="A picture containing indoor, light&#10;&#10;Description automatically generated">
            <a:extLst>
              <a:ext uri="{FF2B5EF4-FFF2-40B4-BE49-F238E27FC236}">
                <a16:creationId xmlns:a16="http://schemas.microsoft.com/office/drawing/2014/main" id="{0DCD9F9C-8B03-6612-9FFB-DCD2EAEE9CFC}"/>
              </a:ext>
            </a:extLst>
          </p:cNvPr>
          <p:cNvPicPr>
            <a:picLocks noChangeAspect="1"/>
          </p:cNvPicPr>
          <p:nvPr userDrawn="1"/>
        </p:nvPicPr>
        <p:blipFill rotWithShape="1">
          <a:blip r:embed="rId2"/>
          <a:srcRect l="416" t="8073" r="25" b="979"/>
          <a:stretch/>
        </p:blipFill>
        <p:spPr>
          <a:xfrm>
            <a:off x="0" y="0"/>
            <a:ext cx="12192000" cy="6858000"/>
          </a:xfrm>
          <a:prstGeom prst="rect">
            <a:avLst/>
          </a:prstGeom>
          <a:ln>
            <a:noFill/>
          </a:ln>
        </p:spPr>
      </p:pic>
      <p:sp>
        <p:nvSpPr>
          <p:cNvPr id="2" name="Title 1">
            <a:extLst>
              <a:ext uri="{FF2B5EF4-FFF2-40B4-BE49-F238E27FC236}">
                <a16:creationId xmlns:a16="http://schemas.microsoft.com/office/drawing/2014/main" id="{170D91C8-33D0-41CC-B6FC-7D3C88A2CF8D}"/>
              </a:ext>
            </a:extLst>
          </p:cNvPr>
          <p:cNvSpPr>
            <a:spLocks noGrp="1"/>
          </p:cNvSpPr>
          <p:nvPr>
            <p:ph type="title"/>
          </p:nvPr>
        </p:nvSpPr>
        <p:spPr>
          <a:xfrm>
            <a:off x="554373" y="2375237"/>
            <a:ext cx="11083255" cy="677108"/>
          </a:xfrm>
        </p:spPr>
        <p:txBody>
          <a:bodyPr anchor="b"/>
          <a:lstStyle>
            <a:lvl1pPr algn="ctr">
              <a:defRPr sz="4400" b="0">
                <a:solidFill>
                  <a:schemeClr val="bg1"/>
                </a:solidFill>
                <a:latin typeface="Arial Nova Cond Light" panose="020B0306020202020204" pitchFamily="34" charset="0"/>
              </a:defRPr>
            </a:lvl1pPr>
          </a:lstStyle>
          <a:p>
            <a:r>
              <a:rPr lang="en-US"/>
              <a:t>Click to edit Master title style</a:t>
            </a:r>
          </a:p>
        </p:txBody>
      </p:sp>
      <p:sp>
        <p:nvSpPr>
          <p:cNvPr id="82" name="Slide Number Placeholder 3">
            <a:extLst>
              <a:ext uri="{FF2B5EF4-FFF2-40B4-BE49-F238E27FC236}">
                <a16:creationId xmlns:a16="http://schemas.microsoft.com/office/drawing/2014/main" id="{D16425C3-090C-2F87-26BC-9AECC4B957E0}"/>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bg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grpSp>
        <p:nvGrpSpPr>
          <p:cNvPr id="3" name="Group 2">
            <a:extLst>
              <a:ext uri="{FF2B5EF4-FFF2-40B4-BE49-F238E27FC236}">
                <a16:creationId xmlns:a16="http://schemas.microsoft.com/office/drawing/2014/main" id="{80035E85-5CD1-53D2-3412-620B98A78DEF}"/>
              </a:ext>
            </a:extLst>
          </p:cNvPr>
          <p:cNvGrpSpPr>
            <a:grpSpLocks noChangeAspect="1"/>
          </p:cNvGrpSpPr>
          <p:nvPr userDrawn="1"/>
        </p:nvGrpSpPr>
        <p:grpSpPr>
          <a:xfrm>
            <a:off x="9991637" y="6305634"/>
            <a:ext cx="1865401" cy="334963"/>
            <a:chOff x="4110651" y="3574197"/>
            <a:chExt cx="3564592" cy="640080"/>
          </a:xfrm>
        </p:grpSpPr>
        <p:pic>
          <p:nvPicPr>
            <p:cNvPr id="4" name="Graphic 3">
              <a:extLst>
                <a:ext uri="{FF2B5EF4-FFF2-40B4-BE49-F238E27FC236}">
                  <a16:creationId xmlns:a16="http://schemas.microsoft.com/office/drawing/2014/main" id="{BAA1428F-D7B7-5C84-F742-8DA458EB4DD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0651" y="3574197"/>
              <a:ext cx="1423946" cy="640080"/>
            </a:xfrm>
            <a:prstGeom prst="rect">
              <a:avLst/>
            </a:prstGeom>
          </p:spPr>
        </p:pic>
        <p:pic>
          <p:nvPicPr>
            <p:cNvPr id="5" name="Picture 4" descr="A black and blue text with a green x&#10;&#10;Description automatically generated">
              <a:extLst>
                <a:ext uri="{FF2B5EF4-FFF2-40B4-BE49-F238E27FC236}">
                  <a16:creationId xmlns:a16="http://schemas.microsoft.com/office/drawing/2014/main" id="{C1839F30-BD92-60ED-D887-F1CA9B8D6660}"/>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6" name="Plus Sign 5">
              <a:extLst>
                <a:ext uri="{FF2B5EF4-FFF2-40B4-BE49-F238E27FC236}">
                  <a16:creationId xmlns:a16="http://schemas.microsoft.com/office/drawing/2014/main" id="{421B6B5F-7203-3208-99C5-EF861307CD45}"/>
                </a:ext>
              </a:extLst>
            </p:cNvPr>
            <p:cNvSpPr/>
            <p:nvPr userDrawn="1"/>
          </p:nvSpPr>
          <p:spPr>
            <a:xfrm>
              <a:off x="5700914" y="3730244"/>
              <a:ext cx="327985" cy="32798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95408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pic>
        <p:nvPicPr>
          <p:cNvPr id="7" name="Picture 6" descr="A light bulb with a filament&#10;&#10;Description automatically generated with medium confidence">
            <a:extLst>
              <a:ext uri="{FF2B5EF4-FFF2-40B4-BE49-F238E27FC236}">
                <a16:creationId xmlns:a16="http://schemas.microsoft.com/office/drawing/2014/main" id="{1B1007ED-2229-5A11-853B-2C381A0B51D2}"/>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l="-6" t="35846" r="50020" b="39050"/>
          <a:stretch/>
        </p:blipFill>
        <p:spPr>
          <a:xfrm>
            <a:off x="3089710" y="0"/>
            <a:ext cx="9102290" cy="6858000"/>
          </a:xfrm>
          <a:prstGeom prst="rect">
            <a:avLst/>
          </a:prstGeom>
        </p:spPr>
      </p:pic>
      <p:sp>
        <p:nvSpPr>
          <p:cNvPr id="10" name="Rectangle 9">
            <a:extLst>
              <a:ext uri="{FF2B5EF4-FFF2-40B4-BE49-F238E27FC236}">
                <a16:creationId xmlns:a16="http://schemas.microsoft.com/office/drawing/2014/main" id="{4E98A3C8-7193-EDC1-63FC-E7A50BCA3FAF}"/>
              </a:ext>
            </a:extLst>
          </p:cNvPr>
          <p:cNvSpPr/>
          <p:nvPr userDrawn="1"/>
        </p:nvSpPr>
        <p:spPr>
          <a:xfrm>
            <a:off x="0" y="0"/>
            <a:ext cx="3137324" cy="6858000"/>
          </a:xfrm>
          <a:prstGeom prst="rect">
            <a:avLst/>
          </a:prstGeom>
          <a:gradFill flip="none" rotWithShape="1">
            <a:gsLst>
              <a:gs pos="14900">
                <a:srgbClr val="050505"/>
              </a:gs>
              <a:gs pos="0">
                <a:schemeClr val="tx1"/>
              </a:gs>
              <a:gs pos="100000">
                <a:srgbClr val="02020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7431C1-9718-0317-3271-A8105C330D2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5" name="Slide Number Placeholder 3">
            <a:extLst>
              <a:ext uri="{FF2B5EF4-FFF2-40B4-BE49-F238E27FC236}">
                <a16:creationId xmlns:a16="http://schemas.microsoft.com/office/drawing/2014/main" id="{A65E5FE7-FC97-3AB9-2C01-E535BE18E1B0}"/>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bg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grpSp>
        <p:nvGrpSpPr>
          <p:cNvPr id="2" name="Group 1">
            <a:extLst>
              <a:ext uri="{FF2B5EF4-FFF2-40B4-BE49-F238E27FC236}">
                <a16:creationId xmlns:a16="http://schemas.microsoft.com/office/drawing/2014/main" id="{C2CD9EC2-2616-E1A3-4FC7-BFF0FA8F8284}"/>
              </a:ext>
            </a:extLst>
          </p:cNvPr>
          <p:cNvGrpSpPr>
            <a:grpSpLocks noChangeAspect="1"/>
          </p:cNvGrpSpPr>
          <p:nvPr userDrawn="1"/>
        </p:nvGrpSpPr>
        <p:grpSpPr>
          <a:xfrm>
            <a:off x="9991637" y="6305634"/>
            <a:ext cx="1865401" cy="334963"/>
            <a:chOff x="4110651" y="3574197"/>
            <a:chExt cx="3564592" cy="640080"/>
          </a:xfrm>
        </p:grpSpPr>
        <p:pic>
          <p:nvPicPr>
            <p:cNvPr id="3" name="Graphic 2">
              <a:extLst>
                <a:ext uri="{FF2B5EF4-FFF2-40B4-BE49-F238E27FC236}">
                  <a16:creationId xmlns:a16="http://schemas.microsoft.com/office/drawing/2014/main" id="{F67B9AB0-DD3F-19C8-C5D7-3E72B5B6FA0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0651" y="3574197"/>
              <a:ext cx="1423946" cy="640080"/>
            </a:xfrm>
            <a:prstGeom prst="rect">
              <a:avLst/>
            </a:prstGeom>
          </p:spPr>
        </p:pic>
        <p:pic>
          <p:nvPicPr>
            <p:cNvPr id="4" name="Picture 3" descr="A black and blue text with a green x&#10;&#10;Description automatically generated">
              <a:extLst>
                <a:ext uri="{FF2B5EF4-FFF2-40B4-BE49-F238E27FC236}">
                  <a16:creationId xmlns:a16="http://schemas.microsoft.com/office/drawing/2014/main" id="{DA1F00F0-E2C4-1A1E-3968-3B27B182EF67}"/>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6" name="Plus Sign 5">
              <a:extLst>
                <a:ext uri="{FF2B5EF4-FFF2-40B4-BE49-F238E27FC236}">
                  <a16:creationId xmlns:a16="http://schemas.microsoft.com/office/drawing/2014/main" id="{11A9EFBB-28D2-D8B8-C4E0-F1AD7A32B202}"/>
                </a:ext>
              </a:extLst>
            </p:cNvPr>
            <p:cNvSpPr/>
            <p:nvPr userDrawn="1"/>
          </p:nvSpPr>
          <p:spPr>
            <a:xfrm>
              <a:off x="5700914" y="3730244"/>
              <a:ext cx="327985" cy="32798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2087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41CC7EF-3672-050B-B811-0EB1FC907CAF}"/>
              </a:ext>
            </a:extLst>
          </p:cNvPr>
          <p:cNvGraphicFramePr>
            <a:graphicFrameLocks noChangeAspect="1"/>
          </p:cNvGraphicFramePr>
          <p:nvPr userDrawn="1">
            <p:custDataLst>
              <p:tags r:id="rId10"/>
            </p:custDataLst>
            <p:extLst>
              <p:ext uri="{D42A27DB-BD31-4B8C-83A1-F6EECF244321}">
                <p14:modId xmlns:p14="http://schemas.microsoft.com/office/powerpoint/2010/main" val="3377257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06" imgH="306" progId="TCLayout.ActiveDocument.1">
                  <p:embed/>
                </p:oleObj>
              </mc:Choice>
              <mc:Fallback>
                <p:oleObj name="think-cell Slide" r:id="rId11" imgW="306" imgH="306" progId="TCLayout.ActiveDocument.1">
                  <p:embed/>
                  <p:pic>
                    <p:nvPicPr>
                      <p:cNvPr id="6" name="think-cell data - do not delete" hidden="1">
                        <a:extLst>
                          <a:ext uri="{FF2B5EF4-FFF2-40B4-BE49-F238E27FC236}">
                            <a16:creationId xmlns:a16="http://schemas.microsoft.com/office/drawing/2014/main" id="{041CC7EF-3672-050B-B811-0EB1FC907CAF}"/>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34963" y="457200"/>
            <a:ext cx="11522075" cy="276999"/>
          </a:xfrm>
          <a:prstGeom prst="rect">
            <a:avLst/>
          </a:prstGeom>
          <a:noFill/>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334963" y="1600200"/>
            <a:ext cx="11522075" cy="1107996"/>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1B21C3-5797-42A6-A520-EBDF853F1A19}"/>
              </a:ext>
            </a:extLst>
          </p:cNvPr>
          <p:cNvSpPr>
            <a:spLocks noGrp="1"/>
          </p:cNvSpPr>
          <p:nvPr>
            <p:ph type="sldNum" sz="quarter" idx="4"/>
          </p:nvPr>
        </p:nvSpPr>
        <p:spPr>
          <a:xfrm>
            <a:off x="334962" y="6537960"/>
            <a:ext cx="121828" cy="123111"/>
          </a:xfrm>
          <a:prstGeom prst="rect">
            <a:avLst/>
          </a:prstGeom>
          <a:noFill/>
        </p:spPr>
        <p:txBody>
          <a:bodyPr wrap="none" lIns="0" tIns="0" rIns="0" bIns="0" rtlCol="0" anchor="t">
            <a:spAutoFit/>
          </a:bodyPr>
          <a:lstStyle>
            <a:lvl1pPr algn="l">
              <a:defRPr lang="en-US" sz="800" smtClean="0">
                <a:solidFill>
                  <a:schemeClr val="tx1"/>
                </a:solidFill>
                <a:latin typeface="+mj-lt"/>
                <a:ea typeface="Univers LT Std 57 Condensed" charset="0"/>
                <a:cs typeface="Univers LT Std 57 Condensed" charset="0"/>
              </a:defRPr>
            </a:lvl1pPr>
          </a:lstStyle>
          <a:p>
            <a:fld id="{0B479335-2349-41C2-89BC-F663301FC2EB}" type="slidenum">
              <a:rPr lang="en-US" smtClean="0"/>
              <a:pPr/>
              <a:t>‹#›</a:t>
            </a:fld>
            <a:endParaRPr lang="en-US"/>
          </a:p>
        </p:txBody>
      </p:sp>
      <p:grpSp>
        <p:nvGrpSpPr>
          <p:cNvPr id="27" name="Group 26">
            <a:extLst>
              <a:ext uri="{FF2B5EF4-FFF2-40B4-BE49-F238E27FC236}">
                <a16:creationId xmlns:a16="http://schemas.microsoft.com/office/drawing/2014/main" id="{7B9A1D52-83A7-6B5C-96DB-B8969984D3FA}"/>
              </a:ext>
            </a:extLst>
          </p:cNvPr>
          <p:cNvGrpSpPr>
            <a:grpSpLocks noChangeAspect="1"/>
          </p:cNvGrpSpPr>
          <p:nvPr userDrawn="1"/>
        </p:nvGrpSpPr>
        <p:grpSpPr>
          <a:xfrm>
            <a:off x="9991637" y="6305634"/>
            <a:ext cx="1865401" cy="334963"/>
            <a:chOff x="4110651" y="3574197"/>
            <a:chExt cx="3564592" cy="640080"/>
          </a:xfrm>
        </p:grpSpPr>
        <p:pic>
          <p:nvPicPr>
            <p:cNvPr id="5" name="Graphic 4">
              <a:extLst>
                <a:ext uri="{FF2B5EF4-FFF2-40B4-BE49-F238E27FC236}">
                  <a16:creationId xmlns:a16="http://schemas.microsoft.com/office/drawing/2014/main" id="{5432C387-A40D-3772-BD40-BA0F368FB7E1}"/>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10651" y="3574197"/>
              <a:ext cx="1423946" cy="640080"/>
            </a:xfrm>
            <a:prstGeom prst="rect">
              <a:avLst/>
            </a:prstGeom>
          </p:spPr>
        </p:pic>
        <p:pic>
          <p:nvPicPr>
            <p:cNvPr id="7" name="Picture 6" descr="A black and blue text with a green x&#10;&#10;Description automatically generated">
              <a:extLst>
                <a:ext uri="{FF2B5EF4-FFF2-40B4-BE49-F238E27FC236}">
                  <a16:creationId xmlns:a16="http://schemas.microsoft.com/office/drawing/2014/main" id="{059DBA02-2D12-A471-1E5B-69EAA8D11C7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26" name="Plus Sign 25">
              <a:extLst>
                <a:ext uri="{FF2B5EF4-FFF2-40B4-BE49-F238E27FC236}">
                  <a16:creationId xmlns:a16="http://schemas.microsoft.com/office/drawing/2014/main" id="{ECE676B7-E47B-E399-F052-57A6FD197E65}"/>
                </a:ext>
              </a:extLst>
            </p:cNvPr>
            <p:cNvSpPr/>
            <p:nvPr userDrawn="1"/>
          </p:nvSpPr>
          <p:spPr>
            <a:xfrm>
              <a:off x="5700914" y="3730244"/>
              <a:ext cx="327985" cy="32798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custDataLst>
      <p:tags r:id="rId9"/>
    </p:custDataLst>
    <p:extLst>
      <p:ext uri="{BB962C8B-B14F-4D97-AF65-F5344CB8AC3E}">
        <p14:creationId xmlns:p14="http://schemas.microsoft.com/office/powerpoint/2010/main" val="446797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ftr="0" dt="0"/>
  <p:txStyles>
    <p:titleStyle>
      <a:lvl1pPr algn="l" defTabSz="914400" rtl="0" eaLnBrk="1" latinLnBrk="0" hangingPunct="1">
        <a:lnSpc>
          <a:spcPct val="100000"/>
        </a:lnSpc>
        <a:spcBef>
          <a:spcPct val="0"/>
        </a:spcBef>
        <a:buNone/>
        <a:defRPr sz="1800" b="1" kern="1200" cap="none"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j-lt"/>
          <a:ea typeface="+mn-ea"/>
          <a:cs typeface="Arial" panose="020B0604020202020204" pitchFamily="34" charset="0"/>
        </a:defRPr>
      </a:lvl1pPr>
      <a:lvl2pPr marL="228600" indent="-228600" algn="l" defTabSz="914400" rtl="0" eaLnBrk="1" latinLnBrk="0" hangingPunct="1">
        <a:lnSpc>
          <a:spcPct val="100000"/>
        </a:lnSpc>
        <a:spcBef>
          <a:spcPts val="300"/>
        </a:spcBef>
        <a:buClr>
          <a:schemeClr val="tx1"/>
        </a:buClr>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0000"/>
        </a:lnSpc>
        <a:spcBef>
          <a:spcPts val="300"/>
        </a:spcBef>
        <a:buClr>
          <a:schemeClr val="tx1"/>
        </a:buClr>
        <a:buSzPct val="100000"/>
        <a:buFont typeface="Univers LT Std 39 Thin UltraCn" panose="020B0408030702060204" pitchFamily="34" charset="0"/>
        <a:buChar char="–"/>
        <a:defRPr sz="120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0000"/>
        </a:lnSpc>
        <a:spcBef>
          <a:spcPts val="300"/>
        </a:spcBef>
        <a:buClr>
          <a:schemeClr val="tx1"/>
        </a:buClr>
        <a:buSzPct val="100000"/>
        <a:buFont typeface="Wingdings" panose="05000000000000000000" pitchFamily="2" charset="2"/>
        <a:buChar char="§"/>
        <a:defRPr sz="120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0000"/>
        </a:lnSpc>
        <a:spcBef>
          <a:spcPts val="300"/>
        </a:spcBef>
        <a:buClr>
          <a:schemeClr val="tx1"/>
        </a:buClr>
        <a:buSzPct val="100000"/>
        <a:buFont typeface="Univers LT Std 39 Thin UltraCn" panose="020B040803070206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69">
          <p15:clr>
            <a:srgbClr val="F26B43"/>
          </p15:clr>
        </p15:guide>
        <p15:guide id="7" orient="horz" pos="4060">
          <p15:clr>
            <a:srgbClr val="F26B43"/>
          </p15:clr>
        </p15:guide>
        <p15:guide id="8" pos="211">
          <p15:clr>
            <a:srgbClr val="F26B43"/>
          </p15:clr>
        </p15:guide>
        <p15:guide id="9" orient="horz" pos="288">
          <p15:clr>
            <a:srgbClr val="F26B43"/>
          </p15:clr>
        </p15:guide>
        <p15:guide id="10" orient="horz" pos="100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2.bin"/><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3.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notesSlide" Target="../notesSlides/notesSlide2.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emf"/><Relationship Id="rId10" Type="http://schemas.openxmlformats.org/officeDocument/2006/relationships/image" Target="../media/image22.png"/><Relationship Id="rId4" Type="http://schemas.openxmlformats.org/officeDocument/2006/relationships/oleObject" Target="../embeddings/oleObject4.bin"/><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brain with particles coming out of it&#10;&#10;Description automatically generated">
            <a:extLst>
              <a:ext uri="{FF2B5EF4-FFF2-40B4-BE49-F238E27FC236}">
                <a16:creationId xmlns:a16="http://schemas.microsoft.com/office/drawing/2014/main" id="{1FEF8CC6-5246-0D56-E3D6-F7BE2BE8A10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533"/>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think-cell data - do not delete" hidden="1">
            <a:extLst>
              <a:ext uri="{FF2B5EF4-FFF2-40B4-BE49-F238E27FC236}">
                <a16:creationId xmlns:a16="http://schemas.microsoft.com/office/drawing/2014/main" id="{375FB818-D82D-8094-4E84-8ED8C13253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7" name="think-cell data - do not delete" hidden="1">
                        <a:extLst>
                          <a:ext uri="{FF2B5EF4-FFF2-40B4-BE49-F238E27FC236}">
                            <a16:creationId xmlns:a16="http://schemas.microsoft.com/office/drawing/2014/main" id="{375FB818-D82D-8094-4E84-8ED8C132531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8D7F4BA8-8056-EDB3-C2AC-0244C6B5523C}"/>
              </a:ext>
            </a:extLst>
          </p:cNvPr>
          <p:cNvSpPr txBox="1"/>
          <p:nvPr/>
        </p:nvSpPr>
        <p:spPr>
          <a:xfrm>
            <a:off x="244549" y="5888698"/>
            <a:ext cx="5113835" cy="646331"/>
          </a:xfrm>
          <a:prstGeom prst="rect">
            <a:avLst/>
          </a:prstGeom>
          <a:noFill/>
        </p:spPr>
        <p:txBody>
          <a:bodyPr wrap="square" rtlCol="0">
            <a:spAutoFit/>
          </a:bodyPr>
          <a:lstStyle/>
          <a:p>
            <a:r>
              <a:rPr lang="en-US">
                <a:solidFill>
                  <a:schemeClr val="bg1"/>
                </a:solidFill>
              </a:rPr>
              <a:t>The use of AI in imaging for Alzheimer’s Disease</a:t>
            </a:r>
          </a:p>
          <a:p>
            <a:r>
              <a:rPr lang="en-US">
                <a:solidFill>
                  <a:schemeClr val="bg1"/>
                </a:solidFill>
              </a:rPr>
              <a:t>October 2024</a:t>
            </a:r>
          </a:p>
        </p:txBody>
      </p:sp>
      <p:sp>
        <p:nvSpPr>
          <p:cNvPr id="4" name="TextBox 3">
            <a:extLst>
              <a:ext uri="{FF2B5EF4-FFF2-40B4-BE49-F238E27FC236}">
                <a16:creationId xmlns:a16="http://schemas.microsoft.com/office/drawing/2014/main" id="{1FB52C50-0742-BD41-8642-1AAAA0F30B38}"/>
              </a:ext>
            </a:extLst>
          </p:cNvPr>
          <p:cNvSpPr txBox="1"/>
          <p:nvPr/>
        </p:nvSpPr>
        <p:spPr>
          <a:xfrm>
            <a:off x="2672536" y="2873135"/>
            <a:ext cx="1399422" cy="307777"/>
          </a:xfrm>
          <a:prstGeom prst="rect">
            <a:avLst/>
          </a:prstGeom>
          <a:noFill/>
        </p:spPr>
        <p:txBody>
          <a:bodyPr wrap="none" lIns="0" tIns="0" rIns="0" bIns="0" rtlCol="0" anchor="ctr" anchorCtr="0">
            <a:spAutoFit/>
          </a:bodyPr>
          <a:lstStyle/>
          <a:p>
            <a:r>
              <a:rPr lang="en-US" sz="2000" b="1" spc="700" baseline="0">
                <a:solidFill>
                  <a:schemeClr val="bg1"/>
                </a:solidFill>
                <a:latin typeface="Arial Nova" panose="020B0504020202020204" pitchFamily="34" charset="0"/>
              </a:rPr>
              <a:t>WHERE</a:t>
            </a:r>
          </a:p>
        </p:txBody>
      </p:sp>
      <p:sp>
        <p:nvSpPr>
          <p:cNvPr id="5" name="Plus Sign 4">
            <a:extLst>
              <a:ext uri="{FF2B5EF4-FFF2-40B4-BE49-F238E27FC236}">
                <a16:creationId xmlns:a16="http://schemas.microsoft.com/office/drawing/2014/main" id="{508C3362-A90C-B8F1-7EE0-96E81FBAB254}"/>
              </a:ext>
            </a:extLst>
          </p:cNvPr>
          <p:cNvSpPr/>
          <p:nvPr/>
        </p:nvSpPr>
        <p:spPr>
          <a:xfrm>
            <a:off x="5851352" y="2746433"/>
            <a:ext cx="580967" cy="580967"/>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AF3EC60-EF23-E057-C95B-D0E5EB5CD26E}"/>
              </a:ext>
            </a:extLst>
          </p:cNvPr>
          <p:cNvSpPr txBox="1"/>
          <p:nvPr/>
        </p:nvSpPr>
        <p:spPr>
          <a:xfrm>
            <a:off x="4174311" y="2879485"/>
            <a:ext cx="1739259" cy="307777"/>
          </a:xfrm>
          <a:prstGeom prst="rect">
            <a:avLst/>
          </a:prstGeom>
          <a:noFill/>
        </p:spPr>
        <p:txBody>
          <a:bodyPr wrap="none" lIns="0" tIns="0" rIns="0" bIns="0" rtlCol="0" anchor="ctr" anchorCtr="0">
            <a:spAutoFit/>
          </a:bodyPr>
          <a:lstStyle/>
          <a:p>
            <a:r>
              <a:rPr lang="en-US" sz="2000" b="1" spc="700" baseline="0">
                <a:solidFill>
                  <a:schemeClr val="bg1"/>
                </a:solidFill>
                <a:latin typeface="Arial Nova" panose="020B0504020202020204" pitchFamily="34" charset="0"/>
              </a:rPr>
              <a:t>SCIENCE</a:t>
            </a:r>
          </a:p>
        </p:txBody>
      </p:sp>
      <p:sp>
        <p:nvSpPr>
          <p:cNvPr id="8" name="TextBox 7">
            <a:extLst>
              <a:ext uri="{FF2B5EF4-FFF2-40B4-BE49-F238E27FC236}">
                <a16:creationId xmlns:a16="http://schemas.microsoft.com/office/drawing/2014/main" id="{EE7C6DB6-BBF3-918B-D3FE-C49BFC646D64}"/>
              </a:ext>
            </a:extLst>
          </p:cNvPr>
          <p:cNvSpPr txBox="1"/>
          <p:nvPr/>
        </p:nvSpPr>
        <p:spPr>
          <a:xfrm>
            <a:off x="6457136" y="2873135"/>
            <a:ext cx="2130455" cy="307777"/>
          </a:xfrm>
          <a:prstGeom prst="rect">
            <a:avLst/>
          </a:prstGeom>
          <a:noFill/>
        </p:spPr>
        <p:txBody>
          <a:bodyPr wrap="none" lIns="0" tIns="0" rIns="0" bIns="0" rtlCol="0" anchor="ctr" anchorCtr="0">
            <a:spAutoFit/>
          </a:bodyPr>
          <a:lstStyle/>
          <a:p>
            <a:r>
              <a:rPr lang="en-US" sz="2000" b="1" spc="500" baseline="0">
                <a:solidFill>
                  <a:schemeClr val="bg1"/>
                </a:solidFill>
                <a:latin typeface="Arial Nova" panose="020B0504020202020204" pitchFamily="34" charset="0"/>
              </a:rPr>
              <a:t>CREATIVITY</a:t>
            </a:r>
          </a:p>
        </p:txBody>
      </p:sp>
      <p:sp>
        <p:nvSpPr>
          <p:cNvPr id="9" name="TextBox 8">
            <a:extLst>
              <a:ext uri="{FF2B5EF4-FFF2-40B4-BE49-F238E27FC236}">
                <a16:creationId xmlns:a16="http://schemas.microsoft.com/office/drawing/2014/main" id="{02E61C7A-3841-294C-E890-1A9D2EF8A89E}"/>
              </a:ext>
            </a:extLst>
          </p:cNvPr>
          <p:cNvSpPr txBox="1"/>
          <p:nvPr/>
        </p:nvSpPr>
        <p:spPr>
          <a:xfrm>
            <a:off x="8689161" y="2873135"/>
            <a:ext cx="948978" cy="307777"/>
          </a:xfrm>
          <a:prstGeom prst="rect">
            <a:avLst/>
          </a:prstGeom>
          <a:noFill/>
        </p:spPr>
        <p:txBody>
          <a:bodyPr wrap="none" lIns="0" tIns="0" rIns="0" bIns="0" rtlCol="0" anchor="ctr" anchorCtr="0">
            <a:spAutoFit/>
          </a:bodyPr>
          <a:lstStyle/>
          <a:p>
            <a:r>
              <a:rPr lang="en-US" sz="2000" b="1" spc="500" baseline="0">
                <a:solidFill>
                  <a:schemeClr val="bg1"/>
                </a:solidFill>
                <a:latin typeface="Arial Nova" panose="020B0504020202020204" pitchFamily="34" charset="0"/>
              </a:rPr>
              <a:t>MEET</a:t>
            </a:r>
            <a:endParaRPr lang="en-US" sz="2000" b="0" spc="500" baseline="0">
              <a:solidFill>
                <a:schemeClr val="bg1"/>
              </a:solidFill>
              <a:latin typeface="Arial Nova" panose="020B0504020202020204" pitchFamily="34" charset="0"/>
            </a:endParaRPr>
          </a:p>
        </p:txBody>
      </p:sp>
      <p:sp>
        <p:nvSpPr>
          <p:cNvPr id="11" name="TextBox 10">
            <a:extLst>
              <a:ext uri="{FF2B5EF4-FFF2-40B4-BE49-F238E27FC236}">
                <a16:creationId xmlns:a16="http://schemas.microsoft.com/office/drawing/2014/main" id="{A5EC276E-2A3D-E1CE-7EEB-44DD3F5DD602}"/>
              </a:ext>
            </a:extLst>
          </p:cNvPr>
          <p:cNvSpPr txBox="1"/>
          <p:nvPr/>
        </p:nvSpPr>
        <p:spPr>
          <a:xfrm>
            <a:off x="9590861" y="2893901"/>
            <a:ext cx="150682" cy="215444"/>
          </a:xfrm>
          <a:prstGeom prst="rect">
            <a:avLst/>
          </a:prstGeom>
          <a:noFill/>
        </p:spPr>
        <p:txBody>
          <a:bodyPr wrap="none" lIns="0" tIns="0" rIns="0" bIns="0" rtlCol="0" anchor="ctr" anchorCtr="0">
            <a:spAutoFit/>
          </a:bodyPr>
          <a:lstStyle/>
          <a:p>
            <a:r>
              <a:rPr lang="en-US" sz="1400" b="0" spc="0" baseline="0">
                <a:solidFill>
                  <a:schemeClr val="bg1"/>
                </a:solidFill>
                <a:latin typeface="Arial Nova" panose="020B0504020202020204" pitchFamily="34" charset="0"/>
              </a:rPr>
              <a:t>™</a:t>
            </a:r>
            <a:endParaRPr lang="en-US" sz="1800" b="0" spc="0" baseline="0">
              <a:solidFill>
                <a:schemeClr val="bg1"/>
              </a:solidFill>
              <a:latin typeface="Arial Nova" panose="020B0504020202020204" pitchFamily="34" charset="0"/>
            </a:endParaRPr>
          </a:p>
        </p:txBody>
      </p:sp>
      <p:grpSp>
        <p:nvGrpSpPr>
          <p:cNvPr id="12" name="Group 11">
            <a:extLst>
              <a:ext uri="{FF2B5EF4-FFF2-40B4-BE49-F238E27FC236}">
                <a16:creationId xmlns:a16="http://schemas.microsoft.com/office/drawing/2014/main" id="{77FAA35F-37A6-7F8B-B220-4EC21A6C42AF}"/>
              </a:ext>
            </a:extLst>
          </p:cNvPr>
          <p:cNvGrpSpPr>
            <a:grpSpLocks noChangeAspect="1"/>
          </p:cNvGrpSpPr>
          <p:nvPr/>
        </p:nvGrpSpPr>
        <p:grpSpPr>
          <a:xfrm>
            <a:off x="9991637" y="6305634"/>
            <a:ext cx="1865401" cy="334963"/>
            <a:chOff x="4110651" y="3574197"/>
            <a:chExt cx="3564592" cy="640080"/>
          </a:xfrm>
        </p:grpSpPr>
        <p:pic>
          <p:nvPicPr>
            <p:cNvPr id="13" name="Graphic 12">
              <a:extLst>
                <a:ext uri="{FF2B5EF4-FFF2-40B4-BE49-F238E27FC236}">
                  <a16:creationId xmlns:a16="http://schemas.microsoft.com/office/drawing/2014/main" id="{8547A02E-6FD4-45C2-07F2-744C103FAF4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10651" y="3574197"/>
              <a:ext cx="1423946" cy="640080"/>
            </a:xfrm>
            <a:prstGeom prst="rect">
              <a:avLst/>
            </a:prstGeom>
          </p:spPr>
        </p:pic>
        <p:pic>
          <p:nvPicPr>
            <p:cNvPr id="14" name="Picture 13" descr="A black and blue text with a green x&#10;&#10;Description automatically generated">
              <a:extLst>
                <a:ext uri="{FF2B5EF4-FFF2-40B4-BE49-F238E27FC236}">
                  <a16:creationId xmlns:a16="http://schemas.microsoft.com/office/drawing/2014/main" id="{A0BEAEF2-7CB0-5CD4-5468-5A628C5B153B}"/>
                </a:ext>
              </a:extLst>
            </p:cNvPr>
            <p:cNvPicPr>
              <a:picLocks noChangeAspect="1"/>
            </p:cNvPicPr>
            <p:nvPr userDrawn="1"/>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182076" y="3574197"/>
              <a:ext cx="1493167" cy="640080"/>
            </a:xfrm>
            <a:prstGeom prst="rect">
              <a:avLst/>
            </a:prstGeom>
          </p:spPr>
        </p:pic>
        <p:sp>
          <p:nvSpPr>
            <p:cNvPr id="15" name="Plus Sign 14">
              <a:extLst>
                <a:ext uri="{FF2B5EF4-FFF2-40B4-BE49-F238E27FC236}">
                  <a16:creationId xmlns:a16="http://schemas.microsoft.com/office/drawing/2014/main" id="{47CDCB2D-95E3-C9E4-2502-A717B76F35DE}"/>
                </a:ext>
              </a:extLst>
            </p:cNvPr>
            <p:cNvSpPr/>
            <p:nvPr userDrawn="1"/>
          </p:nvSpPr>
          <p:spPr>
            <a:xfrm>
              <a:off x="5700914" y="3730244"/>
              <a:ext cx="327985" cy="32798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35120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9849-DFBF-75E7-DB71-70F4FD3AC860}"/>
              </a:ext>
            </a:extLst>
          </p:cNvPr>
          <p:cNvSpPr>
            <a:spLocks noGrp="1"/>
          </p:cNvSpPr>
          <p:nvPr>
            <p:ph type="title"/>
          </p:nvPr>
        </p:nvSpPr>
        <p:spPr>
          <a:xfrm>
            <a:off x="334962" y="386521"/>
            <a:ext cx="11522075" cy="553998"/>
          </a:xfrm>
        </p:spPr>
        <p:txBody>
          <a:bodyPr/>
          <a:lstStyle/>
          <a:p>
            <a:r>
              <a:rPr lang="en-US"/>
              <a:t>AI-powered software that tackles unmet needs created by the approval of ATTs may have an advantage as the number of patients who require faster diagnosis and safety monitoring increases</a:t>
            </a:r>
          </a:p>
        </p:txBody>
      </p:sp>
      <p:sp>
        <p:nvSpPr>
          <p:cNvPr id="4" name="Slide Number Placeholder 3">
            <a:extLst>
              <a:ext uri="{FF2B5EF4-FFF2-40B4-BE49-F238E27FC236}">
                <a16:creationId xmlns:a16="http://schemas.microsoft.com/office/drawing/2014/main" id="{C361CDA0-7E1D-7D13-6A4D-2C90D5B05292}"/>
              </a:ext>
            </a:extLst>
          </p:cNvPr>
          <p:cNvSpPr>
            <a:spLocks noGrp="1"/>
          </p:cNvSpPr>
          <p:nvPr>
            <p:ph type="sldNum" sz="quarter" idx="4"/>
          </p:nvPr>
        </p:nvSpPr>
        <p:spPr/>
        <p:txBody>
          <a:bodyPr/>
          <a:lstStyle/>
          <a:p>
            <a:fld id="{0B479335-2349-41C2-89BC-F663301FC2EB}" type="slidenum">
              <a:rPr lang="en-US" smtClean="0"/>
              <a:pPr/>
              <a:t>10</a:t>
            </a:fld>
            <a:endParaRPr lang="en-US"/>
          </a:p>
        </p:txBody>
      </p:sp>
      <p:sp>
        <p:nvSpPr>
          <p:cNvPr id="7" name="TextBox 6">
            <a:extLst>
              <a:ext uri="{FF2B5EF4-FFF2-40B4-BE49-F238E27FC236}">
                <a16:creationId xmlns:a16="http://schemas.microsoft.com/office/drawing/2014/main" id="{01E3CA1C-9FED-FC11-C863-0E73DAE1A39B}"/>
              </a:ext>
            </a:extLst>
          </p:cNvPr>
          <p:cNvSpPr txBox="1"/>
          <p:nvPr/>
        </p:nvSpPr>
        <p:spPr>
          <a:xfrm>
            <a:off x="494751" y="1926371"/>
            <a:ext cx="3957982" cy="369332"/>
          </a:xfrm>
          <a:prstGeom prst="rect">
            <a:avLst/>
          </a:prstGeom>
          <a:noFill/>
        </p:spPr>
        <p:txBody>
          <a:bodyPr wrap="square" rtlCol="0">
            <a:spAutoFit/>
          </a:bodyPr>
          <a:lstStyle/>
          <a:p>
            <a:r>
              <a:rPr lang="en-US"/>
              <a:t> </a:t>
            </a:r>
          </a:p>
        </p:txBody>
      </p:sp>
      <p:sp>
        <p:nvSpPr>
          <p:cNvPr id="9" name="Rectangle 8">
            <a:extLst>
              <a:ext uri="{FF2B5EF4-FFF2-40B4-BE49-F238E27FC236}">
                <a16:creationId xmlns:a16="http://schemas.microsoft.com/office/drawing/2014/main" id="{B079D842-3C61-C84B-70D4-82DE6F8841A2}"/>
              </a:ext>
            </a:extLst>
          </p:cNvPr>
          <p:cNvSpPr>
            <a:spLocks/>
          </p:cNvSpPr>
          <p:nvPr/>
        </p:nvSpPr>
        <p:spPr>
          <a:xfrm>
            <a:off x="276348" y="1299735"/>
            <a:ext cx="5340684"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i="1" dirty="0">
                <a:solidFill>
                  <a:schemeClr val="accent1"/>
                </a:solidFill>
                <a:latin typeface="+mj-lt"/>
              </a:rPr>
              <a:t>Software that offers ARIA detection and comparisons between MRI scans over time are positioning themselves with a clear advantage </a:t>
            </a:r>
          </a:p>
        </p:txBody>
      </p:sp>
      <p:graphicFrame>
        <p:nvGraphicFramePr>
          <p:cNvPr id="10" name="Table 9">
            <a:extLst>
              <a:ext uri="{FF2B5EF4-FFF2-40B4-BE49-F238E27FC236}">
                <a16:creationId xmlns:a16="http://schemas.microsoft.com/office/drawing/2014/main" id="{08AE8E57-66B1-5D75-95DA-2C5E81D40DDC}"/>
              </a:ext>
            </a:extLst>
          </p:cNvPr>
          <p:cNvGraphicFramePr>
            <a:graphicFrameLocks noGrp="1"/>
          </p:cNvGraphicFramePr>
          <p:nvPr>
            <p:extLst>
              <p:ext uri="{D42A27DB-BD31-4B8C-83A1-F6EECF244321}">
                <p14:modId xmlns:p14="http://schemas.microsoft.com/office/powerpoint/2010/main" val="1969366811"/>
              </p:ext>
            </p:extLst>
          </p:nvPr>
        </p:nvGraphicFramePr>
        <p:xfrm>
          <a:off x="334965" y="1848236"/>
          <a:ext cx="5058445" cy="4128021"/>
        </p:xfrm>
        <a:graphic>
          <a:graphicData uri="http://schemas.openxmlformats.org/drawingml/2006/table">
            <a:tbl>
              <a:tblPr firstRow="1" bandRow="1">
                <a:tableStyleId>{5C22544A-7EE6-4342-B048-85BDC9FD1C3A}</a:tableStyleId>
              </a:tblPr>
              <a:tblGrid>
                <a:gridCol w="963674">
                  <a:extLst>
                    <a:ext uri="{9D8B030D-6E8A-4147-A177-3AD203B41FA5}">
                      <a16:colId xmlns:a16="http://schemas.microsoft.com/office/drawing/2014/main" val="4106629885"/>
                    </a:ext>
                  </a:extLst>
                </a:gridCol>
                <a:gridCol w="2893909">
                  <a:extLst>
                    <a:ext uri="{9D8B030D-6E8A-4147-A177-3AD203B41FA5}">
                      <a16:colId xmlns:a16="http://schemas.microsoft.com/office/drawing/2014/main" val="3119479883"/>
                    </a:ext>
                  </a:extLst>
                </a:gridCol>
                <a:gridCol w="1200862">
                  <a:extLst>
                    <a:ext uri="{9D8B030D-6E8A-4147-A177-3AD203B41FA5}">
                      <a16:colId xmlns:a16="http://schemas.microsoft.com/office/drawing/2014/main" val="2094985634"/>
                    </a:ext>
                  </a:extLst>
                </a:gridCol>
              </a:tblGrid>
              <a:tr h="1027508">
                <a:tc>
                  <a:txBody>
                    <a:bodyPr/>
                    <a:lstStyle/>
                    <a:p>
                      <a:r>
                        <a:rPr lang="en-US" sz="1200" b="1">
                          <a:latin typeface="+mj-lt"/>
                        </a:rPr>
                        <a:t>Product</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1200" b="1" dirty="0">
                          <a:latin typeface="+mj-lt"/>
                        </a:rPr>
                        <a:t>Key features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pPr algn="ctr"/>
                      <a:r>
                        <a:rPr lang="en-US" sz="1200" b="1">
                          <a:latin typeface="+mj-lt"/>
                        </a:rPr>
                        <a:t>ARIA detection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extLst>
                  <a:ext uri="{0D108BD9-81ED-4DB2-BD59-A6C34878D82A}">
                    <a16:rowId xmlns:a16="http://schemas.microsoft.com/office/drawing/2014/main" val="211840432"/>
                  </a:ext>
                </a:extLst>
              </a:tr>
              <a:tr h="2101989">
                <a:tc>
                  <a:txBody>
                    <a:bodyPr/>
                    <a:lstStyle/>
                    <a:p>
                      <a:r>
                        <a:rPr lang="en-US" sz="1200" b="1" dirty="0" err="1">
                          <a:solidFill>
                            <a:schemeClr val="accent1"/>
                          </a:solidFill>
                          <a:latin typeface="+mj-lt"/>
                        </a:rPr>
                        <a:t>Neurophet</a:t>
                      </a:r>
                      <a:r>
                        <a:rPr lang="en-US" sz="1200" b="1" dirty="0">
                          <a:solidFill>
                            <a:schemeClr val="accent1"/>
                          </a:solidFill>
                          <a:latin typeface="+mj-lt"/>
                        </a:rPr>
                        <a:t> AQUA AD</a:t>
                      </a:r>
                      <a:r>
                        <a:rPr lang="en-US" sz="1200" b="1" baseline="30000" dirty="0">
                          <a:solidFill>
                            <a:schemeClr val="accent1"/>
                          </a:solidFill>
                          <a:latin typeface="+mj-lt"/>
                        </a:rPr>
                        <a:t>1</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1200" dirty="0"/>
                        <a:t>Brain region segmentation, volume quantification, normative comparison, report generation, white matter hyperintensity quantification, multi-time-point analysis, ARIA monitoring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6197117"/>
                  </a:ext>
                </a:extLst>
              </a:tr>
              <a:tr h="998524">
                <a:tc>
                  <a:txBody>
                    <a:bodyPr/>
                    <a:lstStyle/>
                    <a:p>
                      <a:r>
                        <a:rPr lang="en-US" sz="1200" b="0" baseline="0" dirty="0" err="1">
                          <a:solidFill>
                            <a:schemeClr val="accent1"/>
                          </a:solidFill>
                          <a:latin typeface="+mj-lt"/>
                        </a:rPr>
                        <a:t>ico</a:t>
                      </a:r>
                      <a:r>
                        <a:rPr lang="en-US" sz="1200" b="1" baseline="0" dirty="0" err="1">
                          <a:solidFill>
                            <a:schemeClr val="accent1"/>
                          </a:solidFill>
                          <a:latin typeface="+mj-lt"/>
                        </a:rPr>
                        <a:t>brain</a:t>
                      </a:r>
                      <a:r>
                        <a:rPr lang="en-US" sz="1200" b="1" baseline="0" dirty="0">
                          <a:solidFill>
                            <a:schemeClr val="accent1"/>
                          </a:solidFill>
                          <a:latin typeface="+mj-lt"/>
                        </a:rPr>
                        <a:t> aria</a:t>
                      </a:r>
                      <a:r>
                        <a:rPr lang="en-US" sz="1200" b="1" baseline="30000" dirty="0">
                          <a:solidFill>
                            <a:schemeClr val="accent1"/>
                          </a:solidFill>
                          <a:latin typeface="+mj-lt"/>
                        </a:rPr>
                        <a:t>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1200" dirty="0"/>
                        <a:t>Automated quantification of ARIA-E and ARIA-H</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9251887"/>
                  </a:ext>
                </a:extLst>
              </a:tr>
            </a:tbl>
          </a:graphicData>
        </a:graphic>
      </p:graphicFrame>
      <p:pic>
        <p:nvPicPr>
          <p:cNvPr id="15" name="Graphic 14" descr="Checkmark with solid fill">
            <a:extLst>
              <a:ext uri="{FF2B5EF4-FFF2-40B4-BE49-F238E27FC236}">
                <a16:creationId xmlns:a16="http://schemas.microsoft.com/office/drawing/2014/main" id="{E6B3BC29-DBB8-DB89-5444-8DA9D3081E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9023" y="3787784"/>
            <a:ext cx="315729" cy="315729"/>
          </a:xfrm>
          <a:prstGeom prst="rect">
            <a:avLst/>
          </a:prstGeom>
        </p:spPr>
      </p:pic>
      <p:pic>
        <p:nvPicPr>
          <p:cNvPr id="16" name="Graphic 15" descr="Checkmark with solid fill">
            <a:extLst>
              <a:ext uri="{FF2B5EF4-FFF2-40B4-BE49-F238E27FC236}">
                <a16:creationId xmlns:a16="http://schemas.microsoft.com/office/drawing/2014/main" id="{713661B0-DE6D-92A4-FE80-EB4F9D589D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9024" y="5291078"/>
            <a:ext cx="315729" cy="315729"/>
          </a:xfrm>
          <a:prstGeom prst="rect">
            <a:avLst/>
          </a:prstGeom>
        </p:spPr>
      </p:pic>
      <p:graphicFrame>
        <p:nvGraphicFramePr>
          <p:cNvPr id="17" name="Table 16">
            <a:extLst>
              <a:ext uri="{FF2B5EF4-FFF2-40B4-BE49-F238E27FC236}">
                <a16:creationId xmlns:a16="http://schemas.microsoft.com/office/drawing/2014/main" id="{65065D8D-DA12-E1A2-ABEE-35798E028658}"/>
              </a:ext>
            </a:extLst>
          </p:cNvPr>
          <p:cNvGraphicFramePr>
            <a:graphicFrameLocks noGrp="1"/>
          </p:cNvGraphicFramePr>
          <p:nvPr>
            <p:extLst>
              <p:ext uri="{D42A27DB-BD31-4B8C-83A1-F6EECF244321}">
                <p14:modId xmlns:p14="http://schemas.microsoft.com/office/powerpoint/2010/main" val="1962309050"/>
              </p:ext>
            </p:extLst>
          </p:nvPr>
        </p:nvGraphicFramePr>
        <p:xfrm>
          <a:off x="5910944" y="1848237"/>
          <a:ext cx="6037680" cy="4128020"/>
        </p:xfrm>
        <a:graphic>
          <a:graphicData uri="http://schemas.openxmlformats.org/drawingml/2006/table">
            <a:tbl>
              <a:tblPr firstRow="1" bandRow="1">
                <a:tableStyleId>{5C22544A-7EE6-4342-B048-85BDC9FD1C3A}</a:tableStyleId>
              </a:tblPr>
              <a:tblGrid>
                <a:gridCol w="1117919">
                  <a:extLst>
                    <a:ext uri="{9D8B030D-6E8A-4147-A177-3AD203B41FA5}">
                      <a16:colId xmlns:a16="http://schemas.microsoft.com/office/drawing/2014/main" val="4106629885"/>
                    </a:ext>
                  </a:extLst>
                </a:gridCol>
                <a:gridCol w="2844885">
                  <a:extLst>
                    <a:ext uri="{9D8B030D-6E8A-4147-A177-3AD203B41FA5}">
                      <a16:colId xmlns:a16="http://schemas.microsoft.com/office/drawing/2014/main" val="3119479883"/>
                    </a:ext>
                  </a:extLst>
                </a:gridCol>
                <a:gridCol w="990195">
                  <a:extLst>
                    <a:ext uri="{9D8B030D-6E8A-4147-A177-3AD203B41FA5}">
                      <a16:colId xmlns:a16="http://schemas.microsoft.com/office/drawing/2014/main" val="2590678239"/>
                    </a:ext>
                  </a:extLst>
                </a:gridCol>
                <a:gridCol w="1084681">
                  <a:extLst>
                    <a:ext uri="{9D8B030D-6E8A-4147-A177-3AD203B41FA5}">
                      <a16:colId xmlns:a16="http://schemas.microsoft.com/office/drawing/2014/main" val="3820535036"/>
                    </a:ext>
                  </a:extLst>
                </a:gridCol>
              </a:tblGrid>
              <a:tr h="1000697">
                <a:tc>
                  <a:txBody>
                    <a:bodyPr/>
                    <a:lstStyle/>
                    <a:p>
                      <a:r>
                        <a:rPr lang="en-US" sz="1200" b="1" dirty="0">
                          <a:latin typeface="+mj-lt"/>
                        </a:rPr>
                        <a:t>Product</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1200" b="1" dirty="0">
                          <a:latin typeface="+mj-lt"/>
                        </a:rPr>
                        <a:t>Key features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pPr algn="ctr"/>
                      <a:r>
                        <a:rPr lang="en-US" sz="1200" b="1">
                          <a:latin typeface="+mj-lt"/>
                        </a:rPr>
                        <a:t>Detection/</a:t>
                      </a:r>
                      <a:br>
                        <a:rPr lang="en-US" sz="1200" b="1">
                          <a:latin typeface="+mj-lt"/>
                        </a:rPr>
                      </a:br>
                      <a:r>
                        <a:rPr lang="en-US" sz="1200" b="1">
                          <a:latin typeface="+mj-lt"/>
                        </a:rPr>
                        <a:t>diagnosis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pPr algn="ctr"/>
                      <a:r>
                        <a:rPr lang="en-US" sz="1200" b="1">
                          <a:latin typeface="+mj-lt"/>
                        </a:rPr>
                        <a:t>Monitoring</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extLst>
                  <a:ext uri="{0D108BD9-81ED-4DB2-BD59-A6C34878D82A}">
                    <a16:rowId xmlns:a16="http://schemas.microsoft.com/office/drawing/2014/main" val="211840432"/>
                  </a:ext>
                </a:extLst>
              </a:tr>
              <a:tr h="938197">
                <a:tc>
                  <a:txBody>
                    <a:bodyPr/>
                    <a:lstStyle/>
                    <a:p>
                      <a:pPr marL="91440" algn="l" defTabSz="914400" rtl="0" eaLnBrk="1" fontAlgn="ctr" latinLnBrk="0" hangingPunct="1"/>
                      <a:r>
                        <a:rPr lang="en-US" sz="1200" b="1" kern="1200" baseline="0" dirty="0" err="1">
                          <a:solidFill>
                            <a:schemeClr val="accent1"/>
                          </a:solidFill>
                          <a:latin typeface="+mj-lt"/>
                          <a:ea typeface="+mn-ea"/>
                          <a:cs typeface="+mn-cs"/>
                        </a:rPr>
                        <a:t>Neurocloud</a:t>
                      </a:r>
                      <a:r>
                        <a:rPr lang="en-US" sz="1200" b="1" kern="1200" baseline="0" dirty="0">
                          <a:solidFill>
                            <a:schemeClr val="accent1"/>
                          </a:solidFill>
                          <a:latin typeface="+mj-lt"/>
                          <a:ea typeface="+mn-ea"/>
                          <a:cs typeface="+mn-cs"/>
                        </a:rPr>
                        <a:t> PET</a:t>
                      </a:r>
                      <a:r>
                        <a:rPr lang="en-US" sz="1200" b="1" kern="1200" baseline="30000" dirty="0">
                          <a:solidFill>
                            <a:schemeClr val="accent1"/>
                          </a:solidFill>
                          <a:latin typeface="+mj-lt"/>
                          <a:ea typeface="+mn-ea"/>
                          <a:cs typeface="+mn-cs"/>
                        </a:rPr>
                        <a:t>3</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91440" algn="l" fontAlgn="ctr"/>
                      <a:r>
                        <a:rPr lang="en-US" sz="1200" kern="1200">
                          <a:solidFill>
                            <a:schemeClr val="dk1"/>
                          </a:solidFill>
                          <a:latin typeface="+mn-lt"/>
                          <a:ea typeface="+mn-ea"/>
                          <a:cs typeface="+mn-cs"/>
                        </a:rPr>
                        <a:t>Identify and quantify regions with abnormal metabolism, positive/negative amyloid result, customizable report</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200" kern="1200" dirty="0">
                        <a:solidFill>
                          <a:schemeClr val="dk1"/>
                        </a:solidFill>
                        <a:latin typeface="+mn-lt"/>
                        <a:ea typeface="+mn-ea"/>
                        <a:cs typeface="+mn-cs"/>
                      </a:endParaRP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kern="1200" dirty="0">
                        <a:solidFill>
                          <a:schemeClr val="dk1"/>
                        </a:solidFill>
                        <a:latin typeface="+mn-lt"/>
                        <a:ea typeface="+mn-ea"/>
                        <a:cs typeface="+mn-cs"/>
                      </a:endParaRP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9251887"/>
                  </a:ext>
                </a:extLst>
              </a:tr>
              <a:tr h="2189126">
                <a:tc>
                  <a:txBody>
                    <a:bodyPr/>
                    <a:lstStyle/>
                    <a:p>
                      <a:pPr marL="91440" algn="l" defTabSz="914400" rtl="0" eaLnBrk="1" fontAlgn="ctr" latinLnBrk="0" hangingPunct="1"/>
                      <a:r>
                        <a:rPr lang="en-US" sz="1200" b="1" kern="1200" baseline="0" dirty="0" err="1">
                          <a:solidFill>
                            <a:schemeClr val="accent1"/>
                          </a:solidFill>
                          <a:latin typeface="+mj-lt"/>
                          <a:ea typeface="+mn-ea"/>
                          <a:cs typeface="+mn-cs"/>
                        </a:rPr>
                        <a:t>Neurophet</a:t>
                      </a:r>
                      <a:r>
                        <a:rPr lang="en-US" sz="1200" b="1" kern="1200" baseline="0" dirty="0">
                          <a:solidFill>
                            <a:schemeClr val="accent1"/>
                          </a:solidFill>
                          <a:latin typeface="+mj-lt"/>
                          <a:ea typeface="+mn-ea"/>
                          <a:cs typeface="+mn-cs"/>
                        </a:rPr>
                        <a:t> SCALE PET</a:t>
                      </a:r>
                      <a:r>
                        <a:rPr lang="en-US" sz="1200" b="1" kern="1200" baseline="30000" dirty="0">
                          <a:solidFill>
                            <a:schemeClr val="accent1"/>
                          </a:solidFill>
                          <a:latin typeface="+mj-lt"/>
                          <a:ea typeface="+mn-ea"/>
                          <a:cs typeface="+mn-cs"/>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Quantifies SUVR of biomarkers (e.g., amyloid, tau) targeted by various radiotracers using PET images; Accurately measures atrophy of white matter and grey matter caused by neurodegenerative disorders to provide analysis results and SUVR calculation for 91 brain regions </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kern="1200" dirty="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7094558"/>
                  </a:ext>
                </a:extLst>
              </a:tr>
            </a:tbl>
          </a:graphicData>
        </a:graphic>
      </p:graphicFrame>
      <p:pic>
        <p:nvPicPr>
          <p:cNvPr id="20" name="Graphic 19" descr="Checkmark with solid fill">
            <a:extLst>
              <a:ext uri="{FF2B5EF4-FFF2-40B4-BE49-F238E27FC236}">
                <a16:creationId xmlns:a16="http://schemas.microsoft.com/office/drawing/2014/main" id="{080DE6B8-E29A-BB92-DEB5-A53B1BA3DF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6726" y="3202314"/>
            <a:ext cx="315729" cy="315729"/>
          </a:xfrm>
          <a:prstGeom prst="rect">
            <a:avLst/>
          </a:prstGeom>
        </p:spPr>
      </p:pic>
      <p:pic>
        <p:nvPicPr>
          <p:cNvPr id="21" name="Graphic 20" descr="Checkmark with solid fill">
            <a:extLst>
              <a:ext uri="{FF2B5EF4-FFF2-40B4-BE49-F238E27FC236}">
                <a16:creationId xmlns:a16="http://schemas.microsoft.com/office/drawing/2014/main" id="{929069E2-638F-0834-A8A5-55332CAEBF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31816" y="3225173"/>
            <a:ext cx="315729" cy="315729"/>
          </a:xfrm>
          <a:prstGeom prst="rect">
            <a:avLst/>
          </a:prstGeom>
        </p:spPr>
      </p:pic>
      <p:pic>
        <p:nvPicPr>
          <p:cNvPr id="23" name="Graphic 22" descr="Checkmark with solid fill">
            <a:extLst>
              <a:ext uri="{FF2B5EF4-FFF2-40B4-BE49-F238E27FC236}">
                <a16:creationId xmlns:a16="http://schemas.microsoft.com/office/drawing/2014/main" id="{597FDD34-FE7F-E324-9300-0E5DB5577A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6726" y="4714255"/>
            <a:ext cx="315729" cy="315729"/>
          </a:xfrm>
          <a:prstGeom prst="rect">
            <a:avLst/>
          </a:prstGeom>
        </p:spPr>
      </p:pic>
      <p:sp>
        <p:nvSpPr>
          <p:cNvPr id="24" name="Rectangle 23">
            <a:extLst>
              <a:ext uri="{FF2B5EF4-FFF2-40B4-BE49-F238E27FC236}">
                <a16:creationId xmlns:a16="http://schemas.microsoft.com/office/drawing/2014/main" id="{48A161BD-2C9D-8289-956B-16A5D0745361}"/>
              </a:ext>
            </a:extLst>
          </p:cNvPr>
          <p:cNvSpPr>
            <a:spLocks/>
          </p:cNvSpPr>
          <p:nvPr/>
        </p:nvSpPr>
        <p:spPr>
          <a:xfrm>
            <a:off x="5910944" y="1281933"/>
            <a:ext cx="5736601"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accent1"/>
                </a:solidFill>
                <a:latin typeface="+mj-lt"/>
              </a:rPr>
              <a:t>Software used for PET scans that can report on </a:t>
            </a:r>
            <a:r>
              <a:rPr lang="en-US" sz="1400" b="1" i="1" dirty="0" err="1">
                <a:solidFill>
                  <a:schemeClr val="accent1"/>
                </a:solidFill>
                <a:latin typeface="+mj-lt"/>
              </a:rPr>
              <a:t>centiloid</a:t>
            </a:r>
            <a:r>
              <a:rPr lang="en-US" sz="1400" b="1" i="1" dirty="0">
                <a:solidFill>
                  <a:schemeClr val="accent1"/>
                </a:solidFill>
                <a:latin typeface="+mj-lt"/>
              </a:rPr>
              <a:t> counts and help with diagnosis could have a head start</a:t>
            </a:r>
          </a:p>
        </p:txBody>
      </p:sp>
      <p:sp>
        <p:nvSpPr>
          <p:cNvPr id="3" name="TextBox 2">
            <a:extLst>
              <a:ext uri="{FF2B5EF4-FFF2-40B4-BE49-F238E27FC236}">
                <a16:creationId xmlns:a16="http://schemas.microsoft.com/office/drawing/2014/main" id="{D4A2FD03-B7CC-D324-38BB-501C0A0FEDA2}"/>
              </a:ext>
            </a:extLst>
          </p:cNvPr>
          <p:cNvSpPr txBox="1"/>
          <p:nvPr/>
        </p:nvSpPr>
        <p:spPr>
          <a:xfrm>
            <a:off x="494751" y="6491793"/>
            <a:ext cx="9564553" cy="215444"/>
          </a:xfrm>
          <a:prstGeom prst="rect">
            <a:avLst/>
          </a:prstGeom>
          <a:noFill/>
        </p:spPr>
        <p:txBody>
          <a:bodyPr wrap="square" rtlCol="0">
            <a:spAutoFit/>
          </a:bodyPr>
          <a:lstStyle/>
          <a:p>
            <a:pPr>
              <a:spcAft>
                <a:spcPts val="600"/>
              </a:spcAft>
            </a:pPr>
            <a:r>
              <a:rPr lang="en-US" sz="800" dirty="0"/>
              <a:t>1. https://www.neurophet.com/Products/AQUA 2. https://icometrix.com/services/icobrain-dm 3. https://qubiotech.com/en/solutions/neurocloud-pet/ 4. https://www.neurophet.com/Products/ScalePET</a:t>
            </a:r>
          </a:p>
        </p:txBody>
      </p:sp>
    </p:spTree>
    <p:extLst>
      <p:ext uri="{BB962C8B-B14F-4D97-AF65-F5344CB8AC3E}">
        <p14:creationId xmlns:p14="http://schemas.microsoft.com/office/powerpoint/2010/main" val="133862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482975B8-B660-3222-FA64-5B038D441235}"/>
              </a:ext>
            </a:extLst>
          </p:cNvPr>
          <p:cNvSpPr/>
          <p:nvPr/>
        </p:nvSpPr>
        <p:spPr>
          <a:xfrm>
            <a:off x="598113" y="1565578"/>
            <a:ext cx="2466976" cy="532802"/>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r>
              <a:rPr lang="en-US" b="1">
                <a:solidFill>
                  <a:schemeClr val="tx1"/>
                </a:solidFill>
              </a:rPr>
              <a:t>   Faster Results </a:t>
            </a:r>
            <a:endParaRPr lang="en-US">
              <a:solidFill>
                <a:schemeClr val="tx1"/>
              </a:solidFill>
            </a:endParaRPr>
          </a:p>
        </p:txBody>
      </p:sp>
      <p:sp>
        <p:nvSpPr>
          <p:cNvPr id="2" name="Title 1">
            <a:extLst>
              <a:ext uri="{FF2B5EF4-FFF2-40B4-BE49-F238E27FC236}">
                <a16:creationId xmlns:a16="http://schemas.microsoft.com/office/drawing/2014/main" id="{47CBAC6C-5585-66E2-3BD7-CCB04CB457F9}"/>
              </a:ext>
            </a:extLst>
          </p:cNvPr>
          <p:cNvSpPr>
            <a:spLocks noGrp="1"/>
          </p:cNvSpPr>
          <p:nvPr>
            <p:ph type="title"/>
          </p:nvPr>
        </p:nvSpPr>
        <p:spPr>
          <a:xfrm>
            <a:off x="309910" y="196929"/>
            <a:ext cx="11522075" cy="553998"/>
          </a:xfrm>
        </p:spPr>
        <p:txBody>
          <a:bodyPr/>
          <a:lstStyle/>
          <a:p>
            <a:r>
              <a:rPr lang="en-US" sz="1800" dirty="0">
                <a:effectLst/>
                <a:latin typeface="Segoe UI" panose="020B0502040204020203" pitchFamily="34" charset="0"/>
              </a:rPr>
              <a:t>Current manufacturer marketing for AI-powered software products </a:t>
            </a:r>
            <a:r>
              <a:rPr lang="en-US" dirty="0"/>
              <a:t>emphasizes critical enhancements to workflow, including advances in speed, accuracy, and overall diagnostic efficiency</a:t>
            </a:r>
            <a:r>
              <a:rPr lang="en-US" baseline="30000" dirty="0"/>
              <a:t>1,2</a:t>
            </a:r>
          </a:p>
        </p:txBody>
      </p:sp>
      <p:sp>
        <p:nvSpPr>
          <p:cNvPr id="4" name="Slide Number Placeholder 3">
            <a:extLst>
              <a:ext uri="{FF2B5EF4-FFF2-40B4-BE49-F238E27FC236}">
                <a16:creationId xmlns:a16="http://schemas.microsoft.com/office/drawing/2014/main" id="{CFF6766A-5367-4A3E-D978-A62B8C8ABDDE}"/>
              </a:ext>
            </a:extLst>
          </p:cNvPr>
          <p:cNvSpPr>
            <a:spLocks noGrp="1"/>
          </p:cNvSpPr>
          <p:nvPr>
            <p:ph type="sldNum" sz="quarter" idx="4"/>
          </p:nvPr>
        </p:nvSpPr>
        <p:spPr/>
        <p:txBody>
          <a:bodyPr/>
          <a:lstStyle/>
          <a:p>
            <a:fld id="{0B479335-2349-41C2-89BC-F663301FC2EB}" type="slidenum">
              <a:rPr lang="en-US" smtClean="0"/>
              <a:pPr/>
              <a:t>11</a:t>
            </a:fld>
            <a:endParaRPr lang="en-US"/>
          </a:p>
        </p:txBody>
      </p:sp>
      <p:sp>
        <p:nvSpPr>
          <p:cNvPr id="5" name="Rectangle 4">
            <a:extLst>
              <a:ext uri="{FF2B5EF4-FFF2-40B4-BE49-F238E27FC236}">
                <a16:creationId xmlns:a16="http://schemas.microsoft.com/office/drawing/2014/main" id="{614443A7-1F1C-7730-03B0-7F0415C0A25E}"/>
              </a:ext>
            </a:extLst>
          </p:cNvPr>
          <p:cNvSpPr>
            <a:spLocks/>
          </p:cNvSpPr>
          <p:nvPr/>
        </p:nvSpPr>
        <p:spPr>
          <a:xfrm>
            <a:off x="262703" y="1047949"/>
            <a:ext cx="6994585" cy="30885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i="1">
                <a:solidFill>
                  <a:schemeClr val="accent1"/>
                </a:solidFill>
                <a:latin typeface="+mj-lt"/>
              </a:rPr>
              <a:t>Highlights optimization of radiologist workflow with:</a:t>
            </a:r>
          </a:p>
        </p:txBody>
      </p:sp>
      <p:sp>
        <p:nvSpPr>
          <p:cNvPr id="6" name="TextBox 5">
            <a:extLst>
              <a:ext uri="{FF2B5EF4-FFF2-40B4-BE49-F238E27FC236}">
                <a16:creationId xmlns:a16="http://schemas.microsoft.com/office/drawing/2014/main" id="{F480C24C-916F-CC8F-EE17-5FD77BEAEA82}"/>
              </a:ext>
            </a:extLst>
          </p:cNvPr>
          <p:cNvSpPr txBox="1"/>
          <p:nvPr/>
        </p:nvSpPr>
        <p:spPr>
          <a:xfrm>
            <a:off x="6031369" y="2744659"/>
            <a:ext cx="5738710" cy="1800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ea typeface="+mn-lt"/>
                <a:cs typeface="+mn-lt"/>
              </a:rPr>
              <a:t>“AI-driven MRI analysis opens the possibility of accessing previously unavailable clinically-relevant information to reinforce radiology workflows, especially in the context of neurological disorders. With disease modifying treatments for AD, it is more important than ever to highlight activity and monitor disease evolution</a:t>
            </a:r>
            <a:r>
              <a:rPr lang="en-US" sz="1400" dirty="0">
                <a:ea typeface="+mn-lt"/>
                <a:cs typeface="+mn-lt"/>
              </a:rPr>
              <a:t>.”</a:t>
            </a:r>
            <a:endParaRPr lang="en-US" dirty="0"/>
          </a:p>
          <a:p>
            <a:pPr algn="ctr"/>
            <a:r>
              <a:rPr lang="en-US" sz="1400" b="1" dirty="0">
                <a:ea typeface="+mn-lt"/>
                <a:cs typeface="+mn-lt"/>
              </a:rPr>
              <a:t> -  Professor </a:t>
            </a:r>
            <a:r>
              <a:rPr lang="en-US" sz="1400" b="1">
                <a:ea typeface="+mn-lt"/>
                <a:cs typeface="+mn-lt"/>
              </a:rPr>
              <a:t>Lotfi</a:t>
            </a:r>
            <a:r>
              <a:rPr lang="en-US" sz="1400" b="1" dirty="0">
                <a:ea typeface="+mn-lt"/>
                <a:cs typeface="+mn-lt"/>
              </a:rPr>
              <a:t> </a:t>
            </a:r>
            <a:r>
              <a:rPr lang="en-US" sz="1400" b="1" dirty="0" err="1">
                <a:ea typeface="+mn-lt"/>
                <a:cs typeface="+mn-lt"/>
              </a:rPr>
              <a:t>Hacein</a:t>
            </a:r>
            <a:r>
              <a:rPr lang="en-US" sz="1400" b="1" dirty="0">
                <a:ea typeface="+mn-lt"/>
                <a:cs typeface="+mn-lt"/>
              </a:rPr>
              <a:t>-Bey, Chief of Division of Neuroradiology at UC </a:t>
            </a:r>
            <a:r>
              <a:rPr lang="en-US" sz="1400" b="1">
                <a:ea typeface="+mn-lt"/>
                <a:cs typeface="+mn-lt"/>
              </a:rPr>
              <a:t>Davis</a:t>
            </a:r>
            <a:r>
              <a:rPr lang="en-US" sz="1400" b="1" baseline="30000">
                <a:ea typeface="+mn-lt"/>
                <a:cs typeface="+mn-lt"/>
              </a:rPr>
              <a:t>3</a:t>
            </a:r>
            <a:endParaRPr lang="en-US" b="1" baseline="30000" dirty="0"/>
          </a:p>
          <a:p>
            <a:pPr algn="ctr"/>
            <a:endParaRPr lang="en-US" sz="1300" b="1" dirty="0"/>
          </a:p>
        </p:txBody>
      </p:sp>
      <p:sp>
        <p:nvSpPr>
          <p:cNvPr id="16" name="TextBox 15">
            <a:extLst>
              <a:ext uri="{FF2B5EF4-FFF2-40B4-BE49-F238E27FC236}">
                <a16:creationId xmlns:a16="http://schemas.microsoft.com/office/drawing/2014/main" id="{11EC52EA-8DBA-7E48-C460-3550F0F7A203}"/>
              </a:ext>
            </a:extLst>
          </p:cNvPr>
          <p:cNvSpPr txBox="1"/>
          <p:nvPr/>
        </p:nvSpPr>
        <p:spPr>
          <a:xfrm>
            <a:off x="6261179" y="4565565"/>
            <a:ext cx="541236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Arial Nova Light"/>
                <a:cs typeface="Arial"/>
              </a:rPr>
              <a:t>"With this software, I can support my diagnosis and diagnose changes in brain volume that I would only have been able to detect much later with a purely visual assessment. This added value pleases my patients, but also me as a doctor." </a:t>
            </a:r>
            <a:endParaRPr lang="en-US" sz="1400" b="1" dirty="0">
              <a:latin typeface="Arial Nova Light"/>
              <a:cs typeface="Arial"/>
            </a:endParaRPr>
          </a:p>
          <a:p>
            <a:pPr algn="ctr"/>
            <a:r>
              <a:rPr lang="en-US" sz="1400" b="1" dirty="0">
                <a:latin typeface="Arial Nova Light"/>
                <a:cs typeface="Arial"/>
              </a:rPr>
              <a:t>- Dr. </a:t>
            </a:r>
            <a:r>
              <a:rPr lang="en-US" sz="1400" b="1" dirty="0" err="1">
                <a:latin typeface="Arial Nova Light"/>
                <a:cs typeface="Arial"/>
              </a:rPr>
              <a:t>Sören</a:t>
            </a:r>
            <a:r>
              <a:rPr lang="en-US" sz="1400" b="1" dirty="0">
                <a:latin typeface="Arial Nova Light"/>
                <a:cs typeface="Arial"/>
              </a:rPr>
              <a:t> </a:t>
            </a:r>
            <a:r>
              <a:rPr lang="en-US" sz="1400" b="1" dirty="0" err="1">
                <a:latin typeface="Arial Nova Light"/>
                <a:cs typeface="Arial"/>
              </a:rPr>
              <a:t>Danz</a:t>
            </a:r>
            <a:r>
              <a:rPr lang="en-US" sz="1400" b="1" dirty="0">
                <a:latin typeface="Arial Nova Light"/>
                <a:cs typeface="Arial"/>
              </a:rPr>
              <a:t>  Radiologist, Sindelfingen, Germany</a:t>
            </a:r>
            <a:r>
              <a:rPr lang="en-US" sz="1400" b="1" baseline="30000" dirty="0">
                <a:latin typeface="Arial Nova Light"/>
                <a:cs typeface="Arial"/>
              </a:rPr>
              <a:t>4</a:t>
            </a:r>
            <a:endParaRPr lang="en-US" sz="1400" b="1" baseline="30000" dirty="0"/>
          </a:p>
        </p:txBody>
      </p:sp>
      <p:sp>
        <p:nvSpPr>
          <p:cNvPr id="33" name="Oval 32">
            <a:extLst>
              <a:ext uri="{FF2B5EF4-FFF2-40B4-BE49-F238E27FC236}">
                <a16:creationId xmlns:a16="http://schemas.microsoft.com/office/drawing/2014/main" id="{6C59C67B-F241-3CA2-6E84-D7EF734790C6}"/>
              </a:ext>
            </a:extLst>
          </p:cNvPr>
          <p:cNvSpPr/>
          <p:nvPr/>
        </p:nvSpPr>
        <p:spPr>
          <a:xfrm>
            <a:off x="295591" y="1535542"/>
            <a:ext cx="614767" cy="586011"/>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9" name="Graphic 8" descr="Fast Forward outline">
            <a:extLst>
              <a:ext uri="{FF2B5EF4-FFF2-40B4-BE49-F238E27FC236}">
                <a16:creationId xmlns:a16="http://schemas.microsoft.com/office/drawing/2014/main" id="{1F5A5598-0FDE-EDFB-C34C-6101704853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383" y="1647177"/>
            <a:ext cx="543291" cy="385140"/>
          </a:xfrm>
          <a:prstGeom prst="rect">
            <a:avLst/>
          </a:prstGeom>
        </p:spPr>
      </p:pic>
      <p:sp>
        <p:nvSpPr>
          <p:cNvPr id="40" name="Rectangle: Rounded Corners 39">
            <a:extLst>
              <a:ext uri="{FF2B5EF4-FFF2-40B4-BE49-F238E27FC236}">
                <a16:creationId xmlns:a16="http://schemas.microsoft.com/office/drawing/2014/main" id="{694EBAE4-530E-FE82-27D9-06D842BFB46D}"/>
              </a:ext>
            </a:extLst>
          </p:cNvPr>
          <p:cNvSpPr/>
          <p:nvPr/>
        </p:nvSpPr>
        <p:spPr>
          <a:xfrm>
            <a:off x="540603" y="2270069"/>
            <a:ext cx="4436674" cy="547179"/>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pPr algn="ctr"/>
            <a:r>
              <a:rPr lang="en-US" b="1">
                <a:solidFill>
                  <a:schemeClr val="tx1"/>
                </a:solidFill>
              </a:rPr>
              <a:t>Objective and Comparative Analysis</a:t>
            </a:r>
            <a:endParaRPr lang="en-US">
              <a:solidFill>
                <a:schemeClr val="tx1"/>
              </a:solidFill>
            </a:endParaRPr>
          </a:p>
        </p:txBody>
      </p:sp>
      <p:sp>
        <p:nvSpPr>
          <p:cNvPr id="41" name="Oval 40">
            <a:extLst>
              <a:ext uri="{FF2B5EF4-FFF2-40B4-BE49-F238E27FC236}">
                <a16:creationId xmlns:a16="http://schemas.microsoft.com/office/drawing/2014/main" id="{24596A86-D7CB-963F-7E95-E5A38A4FFD96}"/>
              </a:ext>
            </a:extLst>
          </p:cNvPr>
          <p:cNvSpPr/>
          <p:nvPr/>
        </p:nvSpPr>
        <p:spPr>
          <a:xfrm>
            <a:off x="281213" y="2268787"/>
            <a:ext cx="614767" cy="586011"/>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21" name="Graphic 20" descr="Bullseye outline">
            <a:extLst>
              <a:ext uri="{FF2B5EF4-FFF2-40B4-BE49-F238E27FC236}">
                <a16:creationId xmlns:a16="http://schemas.microsoft.com/office/drawing/2014/main" id="{BC874834-1E8C-F30C-FB3B-4233548147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2587" y="2379976"/>
            <a:ext cx="385257" cy="385257"/>
          </a:xfrm>
          <a:prstGeom prst="rect">
            <a:avLst/>
          </a:prstGeom>
        </p:spPr>
      </p:pic>
      <p:sp>
        <p:nvSpPr>
          <p:cNvPr id="46" name="Rectangle: Rounded Corners 45">
            <a:extLst>
              <a:ext uri="{FF2B5EF4-FFF2-40B4-BE49-F238E27FC236}">
                <a16:creationId xmlns:a16="http://schemas.microsoft.com/office/drawing/2014/main" id="{0A76E3EF-E04C-70A3-C026-36EEC619C838}"/>
              </a:ext>
            </a:extLst>
          </p:cNvPr>
          <p:cNvSpPr/>
          <p:nvPr/>
        </p:nvSpPr>
        <p:spPr>
          <a:xfrm>
            <a:off x="511847" y="3075200"/>
            <a:ext cx="4149128" cy="547179"/>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pPr algn="ctr"/>
            <a:r>
              <a:rPr lang="en-US" b="1">
                <a:solidFill>
                  <a:schemeClr val="tx1"/>
                </a:solidFill>
              </a:rPr>
              <a:t>Improved Accuracy of Diagnosis </a:t>
            </a:r>
            <a:endParaRPr lang="en-US">
              <a:solidFill>
                <a:schemeClr val="tx1"/>
              </a:solidFill>
            </a:endParaRPr>
          </a:p>
        </p:txBody>
      </p:sp>
      <p:sp>
        <p:nvSpPr>
          <p:cNvPr id="47" name="Oval 46">
            <a:extLst>
              <a:ext uri="{FF2B5EF4-FFF2-40B4-BE49-F238E27FC236}">
                <a16:creationId xmlns:a16="http://schemas.microsoft.com/office/drawing/2014/main" id="{76BC5017-40B7-7836-AC0B-D387D2B53DBA}"/>
              </a:ext>
            </a:extLst>
          </p:cNvPr>
          <p:cNvSpPr/>
          <p:nvPr/>
        </p:nvSpPr>
        <p:spPr>
          <a:xfrm>
            <a:off x="281212" y="3045164"/>
            <a:ext cx="614767" cy="586011"/>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17" name="Graphic 16" descr="Venn diagram outline">
            <a:extLst>
              <a:ext uri="{FF2B5EF4-FFF2-40B4-BE49-F238E27FC236}">
                <a16:creationId xmlns:a16="http://schemas.microsoft.com/office/drawing/2014/main" id="{116FEF6F-750D-99E1-8C83-10BA95FB9B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456" y="3125678"/>
            <a:ext cx="428388" cy="442764"/>
          </a:xfrm>
          <a:prstGeom prst="rect">
            <a:avLst/>
          </a:prstGeom>
        </p:spPr>
      </p:pic>
      <p:sp>
        <p:nvSpPr>
          <p:cNvPr id="49" name="Rectangle: Rounded Corners 48">
            <a:extLst>
              <a:ext uri="{FF2B5EF4-FFF2-40B4-BE49-F238E27FC236}">
                <a16:creationId xmlns:a16="http://schemas.microsoft.com/office/drawing/2014/main" id="{9A0AB4B7-7E6B-9D5E-1300-EC1BD62F64FA}"/>
              </a:ext>
            </a:extLst>
          </p:cNvPr>
          <p:cNvSpPr/>
          <p:nvPr/>
        </p:nvSpPr>
        <p:spPr>
          <a:xfrm>
            <a:off x="540600" y="3865954"/>
            <a:ext cx="4882374" cy="547179"/>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r>
              <a:rPr lang="en-US" b="1">
                <a:solidFill>
                  <a:schemeClr val="tx1"/>
                </a:solidFill>
              </a:rPr>
              <a:t>   Comprehensive and Organized Reporting</a:t>
            </a:r>
            <a:endParaRPr lang="en-US">
              <a:solidFill>
                <a:schemeClr val="tx1"/>
              </a:solidFill>
            </a:endParaRPr>
          </a:p>
        </p:txBody>
      </p:sp>
      <p:sp>
        <p:nvSpPr>
          <p:cNvPr id="50" name="Oval 49">
            <a:extLst>
              <a:ext uri="{FF2B5EF4-FFF2-40B4-BE49-F238E27FC236}">
                <a16:creationId xmlns:a16="http://schemas.microsoft.com/office/drawing/2014/main" id="{FF12681A-8125-E72E-F65B-28E7626EFCEB}"/>
              </a:ext>
            </a:extLst>
          </p:cNvPr>
          <p:cNvSpPr/>
          <p:nvPr/>
        </p:nvSpPr>
        <p:spPr>
          <a:xfrm>
            <a:off x="266834" y="3835918"/>
            <a:ext cx="614767" cy="586011"/>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13" name="Graphic 12" descr="Open folder outline">
            <a:extLst>
              <a:ext uri="{FF2B5EF4-FFF2-40B4-BE49-F238E27FC236}">
                <a16:creationId xmlns:a16="http://schemas.microsoft.com/office/drawing/2014/main" id="{9751B3B6-1E26-3061-A489-62AE78DE65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386" y="3947557"/>
            <a:ext cx="428388" cy="385255"/>
          </a:xfrm>
          <a:prstGeom prst="rect">
            <a:avLst/>
          </a:prstGeom>
        </p:spPr>
      </p:pic>
      <p:sp>
        <p:nvSpPr>
          <p:cNvPr id="52" name="Rectangle: Rounded Corners 51">
            <a:extLst>
              <a:ext uri="{FF2B5EF4-FFF2-40B4-BE49-F238E27FC236}">
                <a16:creationId xmlns:a16="http://schemas.microsoft.com/office/drawing/2014/main" id="{025F2415-19A3-F844-AFDB-7F9776BB9666}"/>
              </a:ext>
            </a:extLst>
          </p:cNvPr>
          <p:cNvSpPr/>
          <p:nvPr/>
        </p:nvSpPr>
        <p:spPr>
          <a:xfrm>
            <a:off x="540599" y="4671085"/>
            <a:ext cx="4882374" cy="547179"/>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r>
              <a:rPr lang="en-US" b="1">
                <a:solidFill>
                  <a:schemeClr val="tx1"/>
                </a:solidFill>
              </a:rPr>
              <a:t>   Methods for Tracking Disease Progression</a:t>
            </a:r>
            <a:endParaRPr lang="en-US">
              <a:solidFill>
                <a:schemeClr val="tx1"/>
              </a:solidFill>
            </a:endParaRPr>
          </a:p>
        </p:txBody>
      </p:sp>
      <p:sp>
        <p:nvSpPr>
          <p:cNvPr id="53" name="Oval 52">
            <a:extLst>
              <a:ext uri="{FF2B5EF4-FFF2-40B4-BE49-F238E27FC236}">
                <a16:creationId xmlns:a16="http://schemas.microsoft.com/office/drawing/2014/main" id="{F9F8D275-5996-BE58-4BB4-9FDB2697F7CE}"/>
              </a:ext>
            </a:extLst>
          </p:cNvPr>
          <p:cNvSpPr/>
          <p:nvPr/>
        </p:nvSpPr>
        <p:spPr>
          <a:xfrm>
            <a:off x="266833" y="4641049"/>
            <a:ext cx="614767" cy="586011"/>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19" name="Graphic 18" descr="Clipboard Partially Checked outline">
            <a:extLst>
              <a:ext uri="{FF2B5EF4-FFF2-40B4-BE49-F238E27FC236}">
                <a16:creationId xmlns:a16="http://schemas.microsoft.com/office/drawing/2014/main" id="{2B55B743-3390-EEDE-AE8B-1770658681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7876" y="4750320"/>
            <a:ext cx="457143" cy="385256"/>
          </a:xfrm>
          <a:prstGeom prst="rect">
            <a:avLst/>
          </a:prstGeom>
        </p:spPr>
      </p:pic>
      <p:sp>
        <p:nvSpPr>
          <p:cNvPr id="55" name="Rectangle: Rounded Corners 54">
            <a:extLst>
              <a:ext uri="{FF2B5EF4-FFF2-40B4-BE49-F238E27FC236}">
                <a16:creationId xmlns:a16="http://schemas.microsoft.com/office/drawing/2014/main" id="{656A36B3-E25F-B7D9-9DB1-7C323F2A9555}"/>
              </a:ext>
            </a:extLst>
          </p:cNvPr>
          <p:cNvSpPr/>
          <p:nvPr/>
        </p:nvSpPr>
        <p:spPr>
          <a:xfrm>
            <a:off x="583735" y="5433087"/>
            <a:ext cx="2466976" cy="532802"/>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r>
              <a:rPr lang="en-US" b="1">
                <a:solidFill>
                  <a:schemeClr val="tx1"/>
                </a:solidFill>
              </a:rPr>
              <a:t>   Standardization</a:t>
            </a:r>
            <a:endParaRPr lang="en-US">
              <a:solidFill>
                <a:schemeClr val="tx1"/>
              </a:solidFill>
            </a:endParaRPr>
          </a:p>
        </p:txBody>
      </p:sp>
      <p:sp>
        <p:nvSpPr>
          <p:cNvPr id="56" name="Oval 55">
            <a:extLst>
              <a:ext uri="{FF2B5EF4-FFF2-40B4-BE49-F238E27FC236}">
                <a16:creationId xmlns:a16="http://schemas.microsoft.com/office/drawing/2014/main" id="{0289B2B6-25F3-66C6-E765-4566970F0202}"/>
              </a:ext>
            </a:extLst>
          </p:cNvPr>
          <p:cNvSpPr/>
          <p:nvPr/>
        </p:nvSpPr>
        <p:spPr>
          <a:xfrm>
            <a:off x="281213" y="5403051"/>
            <a:ext cx="614767" cy="586011"/>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23" name="Graphic 22" descr="Clipboard Badge outline">
            <a:extLst>
              <a:ext uri="{FF2B5EF4-FFF2-40B4-BE49-F238E27FC236}">
                <a16:creationId xmlns:a16="http://schemas.microsoft.com/office/drawing/2014/main" id="{481BE46F-B377-31FD-6C01-42B108C0C6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6094" y="5470882"/>
            <a:ext cx="461706" cy="443679"/>
          </a:xfrm>
          <a:prstGeom prst="rect">
            <a:avLst/>
          </a:prstGeom>
        </p:spPr>
      </p:pic>
      <p:sp>
        <p:nvSpPr>
          <p:cNvPr id="62" name="TextBox 61">
            <a:extLst>
              <a:ext uri="{FF2B5EF4-FFF2-40B4-BE49-F238E27FC236}">
                <a16:creationId xmlns:a16="http://schemas.microsoft.com/office/drawing/2014/main" id="{B00D4230-EE2F-9D32-A97F-968592751AAC}"/>
              </a:ext>
            </a:extLst>
          </p:cNvPr>
          <p:cNvSpPr txBox="1"/>
          <p:nvPr/>
        </p:nvSpPr>
        <p:spPr>
          <a:xfrm>
            <a:off x="6187924" y="1543351"/>
            <a:ext cx="558558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“It only takes a few minutes until I have exact measurement values directly in my PACS, which significantly improve my reporting options.” - </a:t>
            </a:r>
            <a:r>
              <a:rPr lang="en-US" sz="1400" b="1" dirty="0"/>
              <a:t>PD Dr. </a:t>
            </a:r>
            <a:r>
              <a:rPr lang="en-US" sz="1400" b="1" dirty="0" err="1"/>
              <a:t>Hansjörg</a:t>
            </a:r>
            <a:r>
              <a:rPr lang="en-US" sz="1400" b="1" dirty="0"/>
              <a:t> </a:t>
            </a:r>
            <a:r>
              <a:rPr lang="en-US" sz="1400" b="1" dirty="0" err="1"/>
              <a:t>Rempp</a:t>
            </a:r>
            <a:r>
              <a:rPr lang="en-US" sz="1400" b="1" dirty="0"/>
              <a:t> Radiologist, Stuttgart, Germany </a:t>
            </a:r>
          </a:p>
        </p:txBody>
      </p:sp>
      <p:sp>
        <p:nvSpPr>
          <p:cNvPr id="3" name="TextBox 2">
            <a:extLst>
              <a:ext uri="{FF2B5EF4-FFF2-40B4-BE49-F238E27FC236}">
                <a16:creationId xmlns:a16="http://schemas.microsoft.com/office/drawing/2014/main" id="{BBD83F93-26D7-0F96-79D3-1D6854EA1BAE}"/>
              </a:ext>
            </a:extLst>
          </p:cNvPr>
          <p:cNvSpPr txBox="1"/>
          <p:nvPr/>
        </p:nvSpPr>
        <p:spPr>
          <a:xfrm>
            <a:off x="456790" y="6430238"/>
            <a:ext cx="9564553" cy="338554"/>
          </a:xfrm>
          <a:prstGeom prst="rect">
            <a:avLst/>
          </a:prstGeom>
          <a:noFill/>
        </p:spPr>
        <p:txBody>
          <a:bodyPr wrap="square" rtlCol="0">
            <a:spAutoFit/>
          </a:bodyPr>
          <a:lstStyle/>
          <a:p>
            <a:pPr>
              <a:spcAft>
                <a:spcPts val="600"/>
              </a:spcAft>
            </a:pPr>
            <a:r>
              <a:rPr lang="en-US" sz="800" dirty="0"/>
              <a:t>1. www.deeptracetech.com/scientific-papers/healthcare/2021-Technical-Report-TRACE4AD-3T.pdf 2. Sima Dm, et al. JAMA. 2024</a:t>
            </a:r>
            <a:r>
              <a:rPr lang="pt-BR" sz="800" dirty="0"/>
              <a:t>;7(2):e2355800. doi: 10.1001/jamanetworkopen.2023.55800. </a:t>
            </a:r>
            <a:br>
              <a:rPr lang="pt-BR" sz="800" dirty="0"/>
            </a:br>
            <a:r>
              <a:rPr lang="pt-BR" sz="800" dirty="0"/>
              <a:t>3. </a:t>
            </a:r>
            <a:r>
              <a:rPr lang="en-US" sz="800" dirty="0"/>
              <a:t>https://www.neurologylive.com/view/fda-clears-ai-powered-brain-mri-software-pixyl-neuro 4. https://arzt.airamed.de/en/airascore-structure</a:t>
            </a:r>
          </a:p>
        </p:txBody>
      </p:sp>
    </p:spTree>
    <p:extLst>
      <p:ext uri="{BB962C8B-B14F-4D97-AF65-F5344CB8AC3E}">
        <p14:creationId xmlns:p14="http://schemas.microsoft.com/office/powerpoint/2010/main" val="178400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98C0-023B-17C7-002D-E8E9D6C2FE9B}"/>
              </a:ext>
            </a:extLst>
          </p:cNvPr>
          <p:cNvSpPr>
            <a:spLocks noGrp="1"/>
          </p:cNvSpPr>
          <p:nvPr>
            <p:ph type="title"/>
          </p:nvPr>
        </p:nvSpPr>
        <p:spPr>
          <a:xfrm>
            <a:off x="334963" y="457200"/>
            <a:ext cx="11522075" cy="276999"/>
          </a:xfrm>
        </p:spPr>
        <p:txBody>
          <a:bodyPr/>
          <a:lstStyle/>
          <a:p>
            <a:r>
              <a:rPr lang="en-US"/>
              <a:t>The Authors</a:t>
            </a:r>
          </a:p>
        </p:txBody>
      </p:sp>
      <p:sp>
        <p:nvSpPr>
          <p:cNvPr id="4" name="Slide Number Placeholder 3">
            <a:extLst>
              <a:ext uri="{FF2B5EF4-FFF2-40B4-BE49-F238E27FC236}">
                <a16:creationId xmlns:a16="http://schemas.microsoft.com/office/drawing/2014/main" id="{7DC5D892-8BB1-AF40-D3D1-B57CE22CD118}"/>
              </a:ext>
            </a:extLst>
          </p:cNvPr>
          <p:cNvSpPr>
            <a:spLocks noGrp="1"/>
          </p:cNvSpPr>
          <p:nvPr>
            <p:ph type="sldNum" sz="quarter" idx="4"/>
          </p:nvPr>
        </p:nvSpPr>
        <p:spPr>
          <a:xfrm>
            <a:off x="334962" y="6537960"/>
            <a:ext cx="121828" cy="123111"/>
          </a:xfrm>
        </p:spPr>
        <p:txBody>
          <a:bodyPr/>
          <a:lstStyle/>
          <a:p>
            <a:fld id="{0B479335-2349-41C2-89BC-F663301FC2EB}" type="slidenum">
              <a:rPr lang="en-US" smtClean="0"/>
              <a:pPr/>
              <a:t>12</a:t>
            </a:fld>
            <a:endParaRPr lang="en-US"/>
          </a:p>
        </p:txBody>
      </p:sp>
      <p:grpSp>
        <p:nvGrpSpPr>
          <p:cNvPr id="11" name="Group 10">
            <a:extLst>
              <a:ext uri="{FF2B5EF4-FFF2-40B4-BE49-F238E27FC236}">
                <a16:creationId xmlns:a16="http://schemas.microsoft.com/office/drawing/2014/main" id="{CA76706E-1BE7-0E0E-D432-02EDF924FBDB}"/>
              </a:ext>
            </a:extLst>
          </p:cNvPr>
          <p:cNvGrpSpPr/>
          <p:nvPr/>
        </p:nvGrpSpPr>
        <p:grpSpPr>
          <a:xfrm>
            <a:off x="710392" y="1556472"/>
            <a:ext cx="2996022" cy="2654577"/>
            <a:chOff x="710392" y="1556472"/>
            <a:chExt cx="2996022" cy="2654577"/>
          </a:xfrm>
        </p:grpSpPr>
        <p:sp>
          <p:nvSpPr>
            <p:cNvPr id="16" name="TextBox 15">
              <a:extLst>
                <a:ext uri="{FF2B5EF4-FFF2-40B4-BE49-F238E27FC236}">
                  <a16:creationId xmlns:a16="http://schemas.microsoft.com/office/drawing/2014/main" id="{38D44554-5CED-7987-6E22-8EF0E7FFA3D2}"/>
                </a:ext>
              </a:extLst>
            </p:cNvPr>
            <p:cNvSpPr txBox="1">
              <a:spLocks/>
            </p:cNvSpPr>
            <p:nvPr/>
          </p:nvSpPr>
          <p:spPr>
            <a:xfrm>
              <a:off x="710392" y="3010720"/>
              <a:ext cx="2996022" cy="1200329"/>
            </a:xfrm>
            <a:prstGeom prst="rect">
              <a:avLst/>
            </a:prstGeom>
            <a:noFill/>
          </p:spPr>
          <p:txBody>
            <a:bodyPr wrap="square" rtlCol="0">
              <a:spAutoFit/>
            </a:bodyPr>
            <a:lstStyle/>
            <a:p>
              <a:pPr algn="ctr">
                <a:spcBef>
                  <a:spcPts val="1200"/>
                </a:spcBef>
              </a:pPr>
              <a:r>
                <a:rPr lang="en-US" sz="1200" b="1" dirty="0">
                  <a:solidFill>
                    <a:schemeClr val="accent1"/>
                  </a:solidFill>
                  <a:latin typeface="+mj-lt"/>
                </a:rPr>
                <a:t>Juan M. Valdez-Capuccino, PhD</a:t>
              </a:r>
            </a:p>
            <a:p>
              <a:pPr algn="ctr">
                <a:spcBef>
                  <a:spcPts val="1200"/>
                </a:spcBef>
              </a:pPr>
              <a:r>
                <a:rPr lang="en-US" sz="1000" dirty="0"/>
                <a:t>Medical Director at BGB Group with a PhD in neuroscience and has spent the past 4 years in the medical communication space partnering with pharma companies focusing on oncology and neuroscience</a:t>
              </a:r>
            </a:p>
          </p:txBody>
        </p:sp>
        <p:pic>
          <p:nvPicPr>
            <p:cNvPr id="24" name="Picture 23" descr="A person in a suit&#10;&#10;Description automatically generated">
              <a:extLst>
                <a:ext uri="{FF2B5EF4-FFF2-40B4-BE49-F238E27FC236}">
                  <a16:creationId xmlns:a16="http://schemas.microsoft.com/office/drawing/2014/main" id="{AD3D4489-C756-324D-2352-50955C9A9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674" y="1556472"/>
              <a:ext cx="1347458" cy="1347458"/>
            </a:xfrm>
            <a:prstGeom prst="ellipse">
              <a:avLst/>
            </a:prstGeom>
            <a:noFill/>
            <a:ln w="19050">
              <a:solidFill>
                <a:schemeClr val="accent1">
                  <a:alpha val="62000"/>
                </a:schemeClr>
              </a:solidFill>
            </a:ln>
          </p:spPr>
        </p:pic>
        <p:cxnSp>
          <p:nvCxnSpPr>
            <p:cNvPr id="26" name="Straight Connector 25">
              <a:extLst>
                <a:ext uri="{FF2B5EF4-FFF2-40B4-BE49-F238E27FC236}">
                  <a16:creationId xmlns:a16="http://schemas.microsoft.com/office/drawing/2014/main" id="{94F7579E-17D2-0F6A-F584-F4CD753E39E7}"/>
                </a:ext>
              </a:extLst>
            </p:cNvPr>
            <p:cNvCxnSpPr>
              <a:cxnSpLocks/>
            </p:cNvCxnSpPr>
            <p:nvPr/>
          </p:nvCxnSpPr>
          <p:spPr>
            <a:xfrm>
              <a:off x="2083275" y="3315890"/>
              <a:ext cx="250257"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5871BD0-4CA3-A428-612B-BB67E6C42F86}"/>
              </a:ext>
            </a:extLst>
          </p:cNvPr>
          <p:cNvGrpSpPr/>
          <p:nvPr/>
        </p:nvGrpSpPr>
        <p:grpSpPr>
          <a:xfrm>
            <a:off x="7795541" y="1556472"/>
            <a:ext cx="3300822" cy="2808465"/>
            <a:chOff x="7795541" y="1556472"/>
            <a:chExt cx="3300822" cy="2808465"/>
          </a:xfrm>
        </p:grpSpPr>
        <p:sp>
          <p:nvSpPr>
            <p:cNvPr id="6" name="TextBox 2">
              <a:extLst>
                <a:ext uri="{FF2B5EF4-FFF2-40B4-BE49-F238E27FC236}">
                  <a16:creationId xmlns:a16="http://schemas.microsoft.com/office/drawing/2014/main" id="{80E86854-065C-5D2A-15AB-DFD39225B571}"/>
                </a:ext>
              </a:extLst>
            </p:cNvPr>
            <p:cNvSpPr txBox="1">
              <a:spLocks/>
            </p:cNvSpPr>
            <p:nvPr/>
          </p:nvSpPr>
          <p:spPr>
            <a:xfrm>
              <a:off x="7795541" y="3010720"/>
              <a:ext cx="3300822" cy="13542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1200" b="1">
                  <a:solidFill>
                    <a:schemeClr val="accent1"/>
                  </a:solidFill>
                  <a:latin typeface="+mj-lt"/>
                </a:rPr>
                <a:t>Adriana González </a:t>
              </a:r>
            </a:p>
            <a:p>
              <a:pPr algn="ctr">
                <a:spcBef>
                  <a:spcPts val="1200"/>
                </a:spcBef>
              </a:pPr>
              <a:r>
                <a:rPr lang="en-US" sz="1000"/>
                <a:t>Manager at Kx Advisors (a BGB Group Company) with neurology experience across therapeutic areas including Alzheimer's disease (AD), migraines, and cluster headaches. Prior experience in AD includes strategy and marketing for DMTs and agents used with PET scans to show levels of beta-amyloid plaques</a:t>
              </a:r>
            </a:p>
          </p:txBody>
        </p:sp>
        <p:cxnSp>
          <p:nvCxnSpPr>
            <p:cNvPr id="8" name="Straight Connector 7">
              <a:extLst>
                <a:ext uri="{FF2B5EF4-FFF2-40B4-BE49-F238E27FC236}">
                  <a16:creationId xmlns:a16="http://schemas.microsoft.com/office/drawing/2014/main" id="{1452613B-7296-9DEE-7670-14782C0031C2}"/>
                </a:ext>
              </a:extLst>
            </p:cNvPr>
            <p:cNvCxnSpPr>
              <a:cxnSpLocks/>
            </p:cNvCxnSpPr>
            <p:nvPr/>
          </p:nvCxnSpPr>
          <p:spPr>
            <a:xfrm>
              <a:off x="9318325" y="3340874"/>
              <a:ext cx="250257"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9" name="Picture 8" descr="A person smiling at camera&#10;&#10;Description automatically generated">
              <a:extLst>
                <a:ext uri="{FF2B5EF4-FFF2-40B4-BE49-F238E27FC236}">
                  <a16:creationId xmlns:a16="http://schemas.microsoft.com/office/drawing/2014/main" id="{5A5CDB14-A086-4B54-6676-34142E6E17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8" b="99919" l="9757" r="94555">
                          <a14:foregroundMark x1="36712" y1="58835" x2="33154" y2="61302"/>
                          <a14:foregroundMark x1="29865" y1="59118" x2="32668" y2="58512"/>
                          <a14:foregroundMark x1="30997" y1="57865" x2="33046" y2="58755"/>
                          <a14:foregroundMark x1="30350" y1="60089" x2="29488" y2="71856"/>
                          <a14:foregroundMark x1="27278" y1="62111" x2="25930" y2="68581"/>
                          <a14:foregroundMark x1="77358" y1="36231" x2="75741" y2="40396"/>
                          <a14:foregroundMark x1="76011" y1="33239" x2="77628" y2="42984"/>
                          <a14:foregroundMark x1="90566" y1="60655" x2="93208" y2="84674"/>
                          <a14:foregroundMark x1="23881" y1="71937" x2="23073" y2="95754"/>
                          <a14:foregroundMark x1="28410" y1="79296" x2="76280" y2="94177"/>
                          <a14:foregroundMark x1="76280" y1="94177" x2="78167" y2="95956"/>
                          <a14:foregroundMark x1="33962" y1="58067" x2="52453" y2="60453"/>
                          <a14:foregroundMark x1="48248" y1="83259" x2="61186" y2="96805"/>
                          <a14:foregroundMark x1="61186" y1="96805" x2="56712" y2="88233"/>
                          <a14:foregroundMark x1="27062" y1="79094" x2="52992" y2="90821"/>
                          <a14:foregroundMark x1="52992" y1="90821" x2="52992" y2="90821"/>
                          <a14:foregroundMark x1="44528" y1="91185" x2="83342" y2="95512"/>
                          <a14:foregroundMark x1="83342" y1="95512" x2="77358" y2="90619"/>
                          <a14:foregroundMark x1="88464" y1="85038" x2="90027" y2="83664"/>
                          <a14:foregroundMark x1="85553" y1="83057" x2="88194" y2="93975"/>
                          <a14:foregroundMark x1="94016" y1="83259" x2="94555" y2="99919"/>
                          <a14:foregroundMark x1="94555" y1="99919" x2="94555" y2="99919"/>
                          <a14:foregroundMark x1="47709" y1="26688" x2="43720" y2="54670"/>
                          <a14:foregroundMark x1="46361" y1="41771" x2="49111" y2="23979"/>
                          <a14:foregroundMark x1="49111" y1="23979" x2="42426" y2="55479"/>
                          <a14:foregroundMark x1="74447" y1="36838" x2="76819" y2="53619"/>
                          <a14:foregroundMark x1="76819" y1="53619" x2="68086" y2="84472"/>
                          <a14:foregroundMark x1="43235" y1="31864" x2="48787" y2="22523"/>
                          <a14:foregroundMark x1="46361" y1="25313" x2="40323" y2="56288"/>
                          <a14:foregroundMark x1="36604" y1="52487" x2="49272" y2="34048"/>
                          <a14:foregroundMark x1="73908" y1="27901" x2="78922" y2="52689"/>
                        </a14:backgroundRemoval>
                      </a14:imgEffect>
                    </a14:imgLayer>
                  </a14:imgProps>
                </a:ext>
                <a:ext uri="{28A0092B-C50C-407E-A947-70E740481C1C}">
                  <a14:useLocalDpi xmlns:a14="http://schemas.microsoft.com/office/drawing/2010/main" val="0"/>
                </a:ext>
              </a:extLst>
            </a:blip>
            <a:srcRect l="26550" t="14916" r="8218" b="36161"/>
            <a:stretch/>
          </p:blipFill>
          <p:spPr>
            <a:xfrm>
              <a:off x="8769724" y="1556472"/>
              <a:ext cx="1344168" cy="1344168"/>
            </a:xfrm>
            <a:prstGeom prst="ellipse">
              <a:avLst/>
            </a:prstGeom>
            <a:noFill/>
            <a:ln w="19050">
              <a:solidFill>
                <a:schemeClr val="accent1">
                  <a:alpha val="62000"/>
                </a:schemeClr>
              </a:solidFill>
            </a:ln>
          </p:spPr>
        </p:pic>
      </p:grpSp>
      <p:grpSp>
        <p:nvGrpSpPr>
          <p:cNvPr id="12" name="Group 11">
            <a:extLst>
              <a:ext uri="{FF2B5EF4-FFF2-40B4-BE49-F238E27FC236}">
                <a16:creationId xmlns:a16="http://schemas.microsoft.com/office/drawing/2014/main" id="{5B897596-D5A1-54D9-1E42-928B37287DAC}"/>
              </a:ext>
            </a:extLst>
          </p:cNvPr>
          <p:cNvGrpSpPr/>
          <p:nvPr/>
        </p:nvGrpSpPr>
        <p:grpSpPr>
          <a:xfrm>
            <a:off x="4100567" y="1556472"/>
            <a:ext cx="3300822" cy="3116241"/>
            <a:chOff x="3960558" y="1556472"/>
            <a:chExt cx="3300822" cy="3116241"/>
          </a:xfrm>
        </p:grpSpPr>
        <p:sp>
          <p:nvSpPr>
            <p:cNvPr id="3" name="TextBox 27">
              <a:extLst>
                <a:ext uri="{FF2B5EF4-FFF2-40B4-BE49-F238E27FC236}">
                  <a16:creationId xmlns:a16="http://schemas.microsoft.com/office/drawing/2014/main" id="{06554721-E3D2-B8CF-82D6-0B4520C33013}"/>
                </a:ext>
              </a:extLst>
            </p:cNvPr>
            <p:cNvSpPr txBox="1">
              <a:spLocks/>
            </p:cNvSpPr>
            <p:nvPr/>
          </p:nvSpPr>
          <p:spPr>
            <a:xfrm>
              <a:off x="3960558" y="3010720"/>
              <a:ext cx="3300822" cy="166199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1200" b="1">
                  <a:solidFill>
                    <a:schemeClr val="accent1"/>
                  </a:solidFill>
                  <a:latin typeface="+mj-lt"/>
                </a:rPr>
                <a:t>Chris Waybill</a:t>
              </a:r>
              <a:endParaRPr lang="en-US">
                <a:solidFill>
                  <a:schemeClr val="accent1"/>
                </a:solidFill>
              </a:endParaRPr>
            </a:p>
            <a:p>
              <a:pPr algn="ctr">
                <a:spcBef>
                  <a:spcPts val="1200"/>
                </a:spcBef>
              </a:pPr>
              <a:r>
                <a:rPr lang="en-US" sz="1000">
                  <a:ea typeface="+mn-lt"/>
                  <a:cs typeface="+mn-lt"/>
                </a:rPr>
                <a:t>Vice President and Co-Lead of Kx Advisors’ CNS Practice with extensive expertise in neurodegenerative diseases, dementia (including Alzheimer’s), movement disorders, and pain management. Has supported life sciences clients on over 150 projects at Kx with a focus on commercial and go-to-market strategy, asset valuation and revenue forecasting, and new market opportunity assessments</a:t>
              </a:r>
              <a:endParaRPr lang="en-US"/>
            </a:p>
          </p:txBody>
        </p:sp>
        <p:cxnSp>
          <p:nvCxnSpPr>
            <p:cNvPr id="5" name="Straight Connector 4">
              <a:extLst>
                <a:ext uri="{FF2B5EF4-FFF2-40B4-BE49-F238E27FC236}">
                  <a16:creationId xmlns:a16="http://schemas.microsoft.com/office/drawing/2014/main" id="{AA854A4F-CC59-28B6-BE49-332EECE29123}"/>
                </a:ext>
              </a:extLst>
            </p:cNvPr>
            <p:cNvCxnSpPr>
              <a:cxnSpLocks/>
            </p:cNvCxnSpPr>
            <p:nvPr/>
          </p:nvCxnSpPr>
          <p:spPr>
            <a:xfrm>
              <a:off x="5458359" y="3315891"/>
              <a:ext cx="250257"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10" name="Picture 9" descr="A person smiling for the camera&#10;&#10;Description automatically generated with low confidence">
              <a:extLst>
                <a:ext uri="{FF2B5EF4-FFF2-40B4-BE49-F238E27FC236}">
                  <a16:creationId xmlns:a16="http://schemas.microsoft.com/office/drawing/2014/main" id="{C8B264CD-93E1-569A-E06C-DF7CC1D1BA7D}"/>
                </a:ext>
              </a:extLst>
            </p:cNvPr>
            <p:cNvPicPr>
              <a:picLocks noChangeAspect="1"/>
            </p:cNvPicPr>
            <p:nvPr/>
          </p:nvPicPr>
          <p:blipFill rotWithShape="1">
            <a:blip r:embed="rId6">
              <a:extLst>
                <a:ext uri="{28A0092B-C50C-407E-A947-70E740481C1C}">
                  <a14:useLocalDpi xmlns:a14="http://schemas.microsoft.com/office/drawing/2010/main" val="0"/>
                </a:ext>
              </a:extLst>
            </a:blip>
            <a:srcRect l="4555" t="9111" r="4555"/>
            <a:stretch/>
          </p:blipFill>
          <p:spPr>
            <a:xfrm>
              <a:off x="4938885" y="1556472"/>
              <a:ext cx="1344168" cy="1344168"/>
            </a:xfrm>
            <a:prstGeom prst="ellipse">
              <a:avLst/>
            </a:prstGeom>
            <a:noFill/>
            <a:ln w="19050">
              <a:solidFill>
                <a:schemeClr val="accent1">
                  <a:alpha val="62000"/>
                </a:schemeClr>
              </a:solidFill>
            </a:ln>
          </p:spPr>
        </p:pic>
      </p:grpSp>
    </p:spTree>
    <p:extLst>
      <p:ext uri="{BB962C8B-B14F-4D97-AF65-F5344CB8AC3E}">
        <p14:creationId xmlns:p14="http://schemas.microsoft.com/office/powerpoint/2010/main" val="205263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99210B-A848-56C8-C860-4017C6367D7E}"/>
              </a:ext>
            </a:extLst>
          </p:cNvPr>
          <p:cNvPicPr>
            <a:picLocks noChangeAspect="1"/>
          </p:cNvPicPr>
          <p:nvPr/>
        </p:nvPicPr>
        <p:blipFill rotWithShape="1">
          <a:blip r:embed="rId4"/>
          <a:srcRect l="2877" b="8425"/>
          <a:stretch/>
        </p:blipFill>
        <p:spPr>
          <a:xfrm>
            <a:off x="5976257" y="1607710"/>
            <a:ext cx="5955240" cy="3745562"/>
          </a:xfrm>
          <a:prstGeom prst="rect">
            <a:avLst/>
          </a:prstGeom>
          <a:ln w="57150">
            <a:noFill/>
          </a:ln>
        </p:spPr>
      </p:pic>
      <p:graphicFrame>
        <p:nvGraphicFramePr>
          <p:cNvPr id="20" name="think-cell data - do not delete" hidden="1">
            <a:extLst>
              <a:ext uri="{FF2B5EF4-FFF2-40B4-BE49-F238E27FC236}">
                <a16:creationId xmlns:a16="http://schemas.microsoft.com/office/drawing/2014/main" id="{A54B93E1-30C0-6C5D-5345-4DCBA04426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20" name="think-cell data - do not delete" hidden="1">
                        <a:extLst>
                          <a:ext uri="{FF2B5EF4-FFF2-40B4-BE49-F238E27FC236}">
                            <a16:creationId xmlns:a16="http://schemas.microsoft.com/office/drawing/2014/main" id="{A54B93E1-30C0-6C5D-5345-4DCBA04426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Title 13">
            <a:extLst>
              <a:ext uri="{FF2B5EF4-FFF2-40B4-BE49-F238E27FC236}">
                <a16:creationId xmlns:a16="http://schemas.microsoft.com/office/drawing/2014/main" id="{9103328D-2A53-26DF-8C2E-24FB5D0451EA}"/>
              </a:ext>
            </a:extLst>
          </p:cNvPr>
          <p:cNvSpPr>
            <a:spLocks noGrp="1"/>
          </p:cNvSpPr>
          <p:nvPr>
            <p:ph type="title"/>
          </p:nvPr>
        </p:nvSpPr>
        <p:spPr>
          <a:xfrm>
            <a:off x="334963" y="404035"/>
            <a:ext cx="11522075" cy="553998"/>
          </a:xfrm>
        </p:spPr>
        <p:txBody>
          <a:bodyPr/>
          <a:lstStyle/>
          <a:p>
            <a:r>
              <a:rPr lang="en-US"/>
              <a:t>The AD landscape is complex but evolving with the recent approval of amyloid-targeting therapies (ATTs), which have enabled an economy built around supporting the new unmet needs created by these therapies</a:t>
            </a:r>
          </a:p>
        </p:txBody>
      </p:sp>
      <p:sp>
        <p:nvSpPr>
          <p:cNvPr id="24" name="Slide Number Placeholder 23">
            <a:extLst>
              <a:ext uri="{FF2B5EF4-FFF2-40B4-BE49-F238E27FC236}">
                <a16:creationId xmlns:a16="http://schemas.microsoft.com/office/drawing/2014/main" id="{37E6BDAF-D66F-6227-6CB4-D857B5CC689B}"/>
              </a:ext>
            </a:extLst>
          </p:cNvPr>
          <p:cNvSpPr>
            <a:spLocks noGrp="1"/>
          </p:cNvSpPr>
          <p:nvPr>
            <p:ph type="sldNum" sz="quarter" idx="4"/>
          </p:nvPr>
        </p:nvSpPr>
        <p:spPr/>
        <p:txBody>
          <a:bodyPr/>
          <a:lstStyle/>
          <a:p>
            <a:fld id="{0B479335-2349-41C2-89BC-F663301FC2EB}" type="slidenum">
              <a:rPr lang="en-US" smtClean="0"/>
              <a:pPr/>
              <a:t>2</a:t>
            </a:fld>
            <a:endParaRPr lang="en-US"/>
          </a:p>
        </p:txBody>
      </p:sp>
      <p:sp>
        <p:nvSpPr>
          <p:cNvPr id="5" name="Rectangle 4">
            <a:extLst>
              <a:ext uri="{FF2B5EF4-FFF2-40B4-BE49-F238E27FC236}">
                <a16:creationId xmlns:a16="http://schemas.microsoft.com/office/drawing/2014/main" id="{A6855D0F-4C31-B419-AC36-8EE841D44078}"/>
              </a:ext>
            </a:extLst>
          </p:cNvPr>
          <p:cNvSpPr>
            <a:spLocks/>
          </p:cNvSpPr>
          <p:nvPr/>
        </p:nvSpPr>
        <p:spPr>
          <a:xfrm>
            <a:off x="893912" y="3617575"/>
            <a:ext cx="4235066" cy="276999"/>
          </a:xfrm>
          <a:prstGeom prst="rect">
            <a:avLst/>
          </a:prstGeom>
          <a:solidFill>
            <a:srgbClr val="373A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Nova Light" panose="020B0304020202020204" pitchFamily="34" charset="0"/>
            </a:pPr>
            <a:r>
              <a:rPr lang="en-US" sz="1400" b="1" dirty="0">
                <a:latin typeface="+mj-lt"/>
              </a:rPr>
              <a:t>Integration</a:t>
            </a:r>
          </a:p>
        </p:txBody>
      </p:sp>
      <p:sp>
        <p:nvSpPr>
          <p:cNvPr id="6" name="Rectangle 5">
            <a:extLst>
              <a:ext uri="{FF2B5EF4-FFF2-40B4-BE49-F238E27FC236}">
                <a16:creationId xmlns:a16="http://schemas.microsoft.com/office/drawing/2014/main" id="{5A659AE8-5F28-EF10-96AD-863B24379875}"/>
              </a:ext>
            </a:extLst>
          </p:cNvPr>
          <p:cNvSpPr>
            <a:spLocks/>
          </p:cNvSpPr>
          <p:nvPr/>
        </p:nvSpPr>
        <p:spPr>
          <a:xfrm>
            <a:off x="837445" y="1623148"/>
            <a:ext cx="4229991" cy="276999"/>
          </a:xfrm>
          <a:prstGeom prst="rect">
            <a:avLst/>
          </a:prstGeom>
          <a:solidFill>
            <a:srgbClr val="292C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Arial Nova Light" panose="020B0304020202020204" pitchFamily="34" charset="0"/>
            </a:pPr>
            <a:r>
              <a:rPr lang="en-US" sz="1400" b="1" dirty="0">
                <a:solidFill>
                  <a:schemeClr val="bg1"/>
                </a:solidFill>
                <a:latin typeface="+mj-lt"/>
              </a:rPr>
              <a:t>Diagnosis</a:t>
            </a:r>
          </a:p>
        </p:txBody>
      </p:sp>
      <p:sp>
        <p:nvSpPr>
          <p:cNvPr id="15" name="Rectangle 14">
            <a:extLst>
              <a:ext uri="{FF2B5EF4-FFF2-40B4-BE49-F238E27FC236}">
                <a16:creationId xmlns:a16="http://schemas.microsoft.com/office/drawing/2014/main" id="{25851DF3-CA21-78E8-621C-C5E2F45E9F8B}"/>
              </a:ext>
            </a:extLst>
          </p:cNvPr>
          <p:cNvSpPr>
            <a:spLocks/>
          </p:cNvSpPr>
          <p:nvPr/>
        </p:nvSpPr>
        <p:spPr>
          <a:xfrm>
            <a:off x="893911" y="3897258"/>
            <a:ext cx="4298751" cy="17543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173038" indent="-173038">
              <a:buClr>
                <a:schemeClr val="tx1"/>
              </a:buClr>
              <a:buSzPct val="100000"/>
              <a:buFont typeface="Arial" panose="020B0604020202020204" pitchFamily="34" charset="0"/>
              <a:buChar char="•"/>
            </a:pPr>
            <a:r>
              <a:rPr lang="en-US" sz="1200" dirty="0">
                <a:solidFill>
                  <a:schemeClr val="tx1"/>
                </a:solidFill>
              </a:rPr>
              <a:t>AI-powered software that can seamlessly integrate with MRI and PET scan devices could alleviate long waiting time</a:t>
            </a:r>
          </a:p>
          <a:p>
            <a:pPr marL="173038" indent="-173038">
              <a:buClr>
                <a:schemeClr val="tx1"/>
              </a:buClr>
              <a:buSzPct val="100000"/>
              <a:buFont typeface="Arial" panose="020B0604020202020204" pitchFamily="34" charset="0"/>
              <a:buChar char="•"/>
            </a:pPr>
            <a:r>
              <a:rPr lang="en-US" sz="1200" dirty="0">
                <a:solidFill>
                  <a:schemeClr val="tx1"/>
                </a:solidFill>
              </a:rPr>
              <a:t>Hiring and training required personnel needed to carry out all required steps for diagnosis and medication administration (</a:t>
            </a:r>
            <a:r>
              <a:rPr lang="en-US" sz="1200" dirty="0" err="1">
                <a:solidFill>
                  <a:schemeClr val="tx1"/>
                </a:solidFill>
              </a:rPr>
              <a:t>eg</a:t>
            </a:r>
            <a:r>
              <a:rPr lang="en-US" sz="1200" dirty="0">
                <a:solidFill>
                  <a:schemeClr val="tx1"/>
                </a:solidFill>
              </a:rPr>
              <a:t>, there is a need for more radiologists as current imaging centers have bandwidth issues)</a:t>
            </a:r>
          </a:p>
          <a:p>
            <a:pPr marL="173038" indent="-173038">
              <a:buClr>
                <a:schemeClr val="tx1"/>
              </a:buClr>
              <a:buSzPct val="100000"/>
              <a:buFont typeface="Arial" panose="020B0604020202020204" pitchFamily="34" charset="0"/>
              <a:buChar char="•"/>
            </a:pPr>
            <a:r>
              <a:rPr lang="en-US" sz="1200" dirty="0">
                <a:solidFill>
                  <a:schemeClr val="tx1"/>
                </a:solidFill>
              </a:rPr>
              <a:t>There currently appear to be no major partnerships between companies providing AI-powered software and care systems</a:t>
            </a:r>
          </a:p>
          <a:p>
            <a:pPr>
              <a:buClr>
                <a:schemeClr val="tx1"/>
              </a:buClr>
              <a:buSzPct val="100000"/>
            </a:pPr>
            <a:endParaRPr lang="en-US" sz="1200" dirty="0">
              <a:solidFill>
                <a:schemeClr val="tx1"/>
              </a:solidFill>
            </a:endParaRPr>
          </a:p>
        </p:txBody>
      </p:sp>
      <p:sp>
        <p:nvSpPr>
          <p:cNvPr id="16" name="Rectangle 15">
            <a:extLst>
              <a:ext uri="{FF2B5EF4-FFF2-40B4-BE49-F238E27FC236}">
                <a16:creationId xmlns:a16="http://schemas.microsoft.com/office/drawing/2014/main" id="{FFE33A32-C4C4-F23D-97AC-3DAB6B228F18}"/>
              </a:ext>
            </a:extLst>
          </p:cNvPr>
          <p:cNvSpPr>
            <a:spLocks/>
          </p:cNvSpPr>
          <p:nvPr/>
        </p:nvSpPr>
        <p:spPr>
          <a:xfrm>
            <a:off x="837445" y="1902831"/>
            <a:ext cx="4300611" cy="15696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marL="172720" indent="-172720">
              <a:buClr>
                <a:schemeClr val="tx1"/>
              </a:buClr>
              <a:buSzPct val="100000"/>
              <a:buFont typeface="Arial" panose="020B0604020202020204" pitchFamily="34" charset="0"/>
              <a:buChar char="•"/>
            </a:pPr>
            <a:r>
              <a:rPr lang="en-US" sz="1200" dirty="0">
                <a:solidFill>
                  <a:schemeClr val="tx1"/>
                </a:solidFill>
              </a:rPr>
              <a:t>PCPs are not set up for success to provide adequate workup</a:t>
            </a:r>
            <a:endParaRPr lang="en-US"/>
          </a:p>
          <a:p>
            <a:pPr marL="172720" indent="-172720">
              <a:buClr>
                <a:schemeClr val="tx1"/>
              </a:buClr>
              <a:buSzPct val="100000"/>
              <a:buFont typeface="Arial" panose="020B0604020202020204" pitchFamily="34" charset="0"/>
              <a:buChar char="•"/>
            </a:pPr>
            <a:r>
              <a:rPr lang="en-US" sz="1200" dirty="0">
                <a:solidFill>
                  <a:schemeClr val="tx1"/>
                </a:solidFill>
              </a:rPr>
              <a:t>Current cognitive and functional tests have limitations and require repeat testing to detect decline over time</a:t>
            </a:r>
            <a:endParaRPr lang="en-US" sz="1200">
              <a:solidFill>
                <a:schemeClr val="tx1"/>
              </a:solidFill>
            </a:endParaRPr>
          </a:p>
          <a:p>
            <a:pPr marL="172720" indent="-172720">
              <a:buClr>
                <a:schemeClr val="tx1"/>
              </a:buClr>
              <a:buSzPct val="100000"/>
              <a:buFont typeface="Arial" panose="020B0604020202020204" pitchFamily="34" charset="0"/>
              <a:buChar char="•"/>
            </a:pPr>
            <a:r>
              <a:rPr lang="en-US" sz="1200" dirty="0">
                <a:solidFill>
                  <a:schemeClr val="tx1"/>
                </a:solidFill>
              </a:rPr>
              <a:t>Blood biomarkers (BBMs) can address some of these limitations but are yet to be FDA-approved</a:t>
            </a:r>
            <a:endParaRPr lang="en-US" sz="1200">
              <a:solidFill>
                <a:schemeClr val="tx1"/>
              </a:solidFill>
            </a:endParaRPr>
          </a:p>
          <a:p>
            <a:pPr marL="172720" indent="-172720">
              <a:buClr>
                <a:schemeClr val="tx1"/>
              </a:buClr>
              <a:buSzPct val="100000"/>
              <a:buFont typeface="Arial" panose="020B0604020202020204" pitchFamily="34" charset="0"/>
              <a:buChar char="•"/>
            </a:pPr>
            <a:r>
              <a:rPr lang="en-US" sz="1200" b="1" dirty="0">
                <a:solidFill>
                  <a:schemeClr val="tx1"/>
                </a:solidFill>
              </a:rPr>
              <a:t>The use of AI technology can help accelerate image processing and interpretation</a:t>
            </a:r>
            <a:r>
              <a:rPr lang="en-US" sz="1200" b="1">
                <a:solidFill>
                  <a:schemeClr val="tx1"/>
                </a:solidFill>
              </a:rPr>
              <a:t>,</a:t>
            </a:r>
            <a:r>
              <a:rPr lang="en-US" sz="1200" dirty="0">
                <a:solidFill>
                  <a:schemeClr val="tx1"/>
                </a:solidFill>
              </a:rPr>
              <a:t> </a:t>
            </a:r>
            <a:r>
              <a:rPr lang="en-US" sz="1200" b="1" dirty="0">
                <a:solidFill>
                  <a:schemeClr val="tx1"/>
                </a:solidFill>
              </a:rPr>
              <a:t>aiding with diagnosis</a:t>
            </a:r>
            <a:endParaRPr lang="en-US" sz="1200" b="1">
              <a:solidFill>
                <a:schemeClr val="tx1"/>
              </a:solidFill>
            </a:endParaRPr>
          </a:p>
        </p:txBody>
      </p:sp>
      <p:sp>
        <p:nvSpPr>
          <p:cNvPr id="17" name="Rectangle: Rounded Corners 16">
            <a:extLst>
              <a:ext uri="{FF2B5EF4-FFF2-40B4-BE49-F238E27FC236}">
                <a16:creationId xmlns:a16="http://schemas.microsoft.com/office/drawing/2014/main" id="{9C73056D-AE3B-5260-765E-2B1A02E08641}"/>
              </a:ext>
            </a:extLst>
          </p:cNvPr>
          <p:cNvSpPr/>
          <p:nvPr/>
        </p:nvSpPr>
        <p:spPr>
          <a:xfrm>
            <a:off x="370399" y="5645511"/>
            <a:ext cx="11486639" cy="496104"/>
          </a:xfrm>
          <a:prstGeom prst="roundRect">
            <a:avLst>
              <a:gd name="adj" fmla="val 22260"/>
            </a:avLst>
          </a:prstGeom>
          <a:gradFill>
            <a:gsLst>
              <a:gs pos="100000">
                <a:schemeClr val="accent1">
                  <a:lumMod val="50000"/>
                </a:schemeClr>
              </a:gs>
              <a:gs pos="0">
                <a:schemeClr val="accent1"/>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numCol="1" rtlCol="0" anchor="ctr"/>
          <a:lstStyle/>
          <a:p>
            <a:pPr algn="ctr"/>
            <a:r>
              <a:rPr lang="en-US" sz="1400" b="1" dirty="0">
                <a:solidFill>
                  <a:schemeClr val="bg1"/>
                </a:solidFill>
                <a:latin typeface="+mj-lt"/>
              </a:rPr>
              <a:t>In this document, we will provide an overview on the use of AI-powered software for MRI and PET scan imaging interpretation, including the landscape, available tests, and industry trends</a:t>
            </a:r>
          </a:p>
        </p:txBody>
      </p:sp>
      <p:sp>
        <p:nvSpPr>
          <p:cNvPr id="18" name="Rectangle 17">
            <a:extLst>
              <a:ext uri="{FF2B5EF4-FFF2-40B4-BE49-F238E27FC236}">
                <a16:creationId xmlns:a16="http://schemas.microsoft.com/office/drawing/2014/main" id="{856FD4F3-259A-EF00-1E59-0CBC1870CC0A}"/>
              </a:ext>
            </a:extLst>
          </p:cNvPr>
          <p:cNvSpPr>
            <a:spLocks/>
          </p:cNvSpPr>
          <p:nvPr/>
        </p:nvSpPr>
        <p:spPr>
          <a:xfrm>
            <a:off x="47774" y="1169230"/>
            <a:ext cx="5809332" cy="242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accent1"/>
                </a:solidFill>
                <a:latin typeface="+mj-lt"/>
              </a:rPr>
              <a:t>Barriers to address for improving patient outcomes</a:t>
            </a:r>
          </a:p>
        </p:txBody>
      </p:sp>
    </p:spTree>
    <p:extLst>
      <p:ext uri="{BB962C8B-B14F-4D97-AF65-F5344CB8AC3E}">
        <p14:creationId xmlns:p14="http://schemas.microsoft.com/office/powerpoint/2010/main" val="3080975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84FCDB85-37E5-8C2D-DC3B-E25F7D17C8BA}"/>
              </a:ext>
            </a:extLst>
          </p:cNvPr>
          <p:cNvSpPr/>
          <p:nvPr/>
        </p:nvSpPr>
        <p:spPr>
          <a:xfrm>
            <a:off x="4959313" y="2947031"/>
            <a:ext cx="6837621" cy="1991213"/>
          </a:xfrm>
          <a:prstGeom prst="roundRect">
            <a:avLst>
              <a:gd name="adj" fmla="val 0"/>
            </a:avLst>
          </a:prstGeom>
          <a:gradFill flip="none" rotWithShape="1">
            <a:gsLst>
              <a:gs pos="0">
                <a:schemeClr val="accent1">
                  <a:alpha val="15000"/>
                </a:schemeClr>
              </a:gs>
              <a:gs pos="100000">
                <a:schemeClr val="accent1">
                  <a:alpha val="0"/>
                </a:schemeClr>
              </a:gs>
            </a:gsLst>
            <a:lin ang="0" scaled="1"/>
            <a:tileRect/>
          </a:gradFill>
        </p:spPr>
        <p:txBody>
          <a:bodyPr vert="horz" wrap="square" lIns="0" tIns="182880" rIns="0" bIns="0" rtlCol="0" anchor="t">
            <a:noAutofit/>
          </a:bodyPr>
          <a:lstStyle/>
          <a:p>
            <a:pPr algn="ctr">
              <a:spcBef>
                <a:spcPts val="1000"/>
              </a:spcBef>
            </a:pPr>
            <a:endParaRPr lang="en-US" sz="1400" b="1">
              <a:solidFill>
                <a:srgbClr val="373A94"/>
              </a:solidFill>
              <a:latin typeface="Arial Nova"/>
              <a:cs typeface="Arial"/>
            </a:endParaRPr>
          </a:p>
        </p:txBody>
      </p:sp>
      <p:sp>
        <p:nvSpPr>
          <p:cNvPr id="4" name="Slide Number Placeholder 3">
            <a:extLst>
              <a:ext uri="{FF2B5EF4-FFF2-40B4-BE49-F238E27FC236}">
                <a16:creationId xmlns:a16="http://schemas.microsoft.com/office/drawing/2014/main" id="{0AE61377-CCFD-9782-C97F-137B015C03F6}"/>
              </a:ext>
            </a:extLst>
          </p:cNvPr>
          <p:cNvSpPr>
            <a:spLocks noGrp="1"/>
          </p:cNvSpPr>
          <p:nvPr>
            <p:ph type="sldNum" sz="quarter" idx="4"/>
          </p:nvPr>
        </p:nvSpPr>
        <p:spPr/>
        <p:txBody>
          <a:bodyPr/>
          <a:lstStyle/>
          <a:p>
            <a:fld id="{0B479335-2349-41C2-89BC-F663301FC2EB}" type="slidenum">
              <a:rPr lang="en-US" smtClean="0"/>
              <a:pPr/>
              <a:t>3</a:t>
            </a:fld>
            <a:endParaRPr lang="en-US"/>
          </a:p>
        </p:txBody>
      </p:sp>
      <p:sp>
        <p:nvSpPr>
          <p:cNvPr id="59" name="Rectangle: Rounded Corners 58">
            <a:extLst>
              <a:ext uri="{FF2B5EF4-FFF2-40B4-BE49-F238E27FC236}">
                <a16:creationId xmlns:a16="http://schemas.microsoft.com/office/drawing/2014/main" id="{44FAF4B1-E5DA-E34B-ECF0-F7DD230029C5}"/>
              </a:ext>
            </a:extLst>
          </p:cNvPr>
          <p:cNvSpPr/>
          <p:nvPr/>
        </p:nvSpPr>
        <p:spPr>
          <a:xfrm>
            <a:off x="5023604" y="457260"/>
            <a:ext cx="6831948" cy="2170981"/>
          </a:xfrm>
          <a:prstGeom prst="roundRect">
            <a:avLst>
              <a:gd name="adj" fmla="val 0"/>
            </a:avLst>
          </a:prstGeom>
          <a:gradFill flip="none" rotWithShape="1">
            <a:gsLst>
              <a:gs pos="0">
                <a:schemeClr val="accent1">
                  <a:alpha val="15000"/>
                </a:schemeClr>
              </a:gs>
              <a:gs pos="100000">
                <a:schemeClr val="accent1">
                  <a:alpha val="0"/>
                </a:schemeClr>
              </a:gs>
            </a:gsLst>
            <a:lin ang="0" scaled="1"/>
            <a:tileRect/>
          </a:gradFill>
        </p:spPr>
        <p:txBody>
          <a:bodyPr vert="horz" wrap="square" lIns="0" tIns="182880" rIns="0" bIns="0" rtlCol="0" anchor="t">
            <a:noAutofit/>
          </a:bodyPr>
          <a:lstStyle/>
          <a:p>
            <a:pPr algn="ctr">
              <a:spcBef>
                <a:spcPts val="1000"/>
              </a:spcBef>
            </a:pPr>
            <a:endParaRPr lang="en-US" sz="1400" b="1">
              <a:solidFill>
                <a:srgbClr val="373A94"/>
              </a:solidFill>
              <a:latin typeface="Arial Nova"/>
              <a:cs typeface="Arial"/>
            </a:endParaRPr>
          </a:p>
        </p:txBody>
      </p:sp>
      <p:sp>
        <p:nvSpPr>
          <p:cNvPr id="15" name="Rectangle 14">
            <a:extLst>
              <a:ext uri="{FF2B5EF4-FFF2-40B4-BE49-F238E27FC236}">
                <a16:creationId xmlns:a16="http://schemas.microsoft.com/office/drawing/2014/main" id="{6E860183-6D7F-4AE7-3E47-2B936845BBA8}"/>
              </a:ext>
            </a:extLst>
          </p:cNvPr>
          <p:cNvSpPr/>
          <p:nvPr/>
        </p:nvSpPr>
        <p:spPr>
          <a:xfrm>
            <a:off x="5302802" y="596442"/>
            <a:ext cx="6543455" cy="190513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marL="45720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j-lt"/>
                <a:ea typeface="+mn-ea"/>
                <a:cs typeface="+mn-cs"/>
              </a:rPr>
              <a:t>Current AI-powered software are designed for a broader use </a:t>
            </a:r>
            <a:br>
              <a:rPr lang="en-US" sz="1400" b="1" i="0" u="none" strike="noStrike" kern="1200" cap="none" spc="0" normalizeH="0" baseline="0" noProof="0">
                <a:ln>
                  <a:noFill/>
                </a:ln>
                <a:effectLst/>
                <a:uLnTx/>
                <a:uFillTx/>
                <a:latin typeface="+mj-lt"/>
              </a:rPr>
            </a:br>
            <a:r>
              <a:rPr kumimoji="0" lang="en-US" sz="1400" b="1" i="0" u="none" strike="noStrike" kern="1200" cap="none" spc="0" normalizeH="0" baseline="0" noProof="0">
                <a:ln>
                  <a:noFill/>
                </a:ln>
                <a:solidFill>
                  <a:schemeClr val="tx1"/>
                </a:solidFill>
                <a:effectLst/>
                <a:uLnTx/>
                <a:uFillTx/>
                <a:latin typeface="+mj-lt"/>
                <a:ea typeface="+mn-ea"/>
                <a:cs typeface="+mn-cs"/>
              </a:rPr>
              <a:t>in neurology</a:t>
            </a:r>
            <a:endParaRPr kumimoji="0" lang="en-US" sz="1400" b="1" i="0" u="none" strike="noStrike" kern="1200" cap="none" spc="0" normalizeH="0" baseline="30000" noProof="0">
              <a:ln>
                <a:noFill/>
              </a:ln>
              <a:solidFill>
                <a:schemeClr val="tx1"/>
              </a:solidFill>
              <a:effectLst/>
              <a:uLnTx/>
              <a:uFillTx/>
              <a:latin typeface="+mj-lt"/>
              <a:ea typeface="+mn-ea"/>
              <a:cs typeface="+mn-cs"/>
            </a:endParaRPr>
          </a:p>
          <a:p>
            <a:pPr marL="682625" marR="0" lvl="0" indent="-220345" algn="l" defTabSz="9144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Nova Light"/>
                <a:ea typeface="+mn-ea"/>
                <a:cs typeface="+mn-cs"/>
              </a:rPr>
              <a:t>Current AI-powered software have been developed for not only Alzheimer’s disease but for a larger number of neurodegenerative diseases, such as looking at changes in white and </a:t>
            </a:r>
            <a:r>
              <a:rPr lang="en-US" sz="1400">
                <a:solidFill>
                  <a:schemeClr val="tx1"/>
                </a:solidFill>
                <a:latin typeface="Arial Nova Light"/>
              </a:rPr>
              <a:t>grey</a:t>
            </a:r>
            <a:r>
              <a:rPr kumimoji="0" lang="en-US" sz="1400" b="0" i="0" u="none" strike="noStrike" kern="1200" cap="none" spc="0" normalizeH="0" baseline="0" noProof="0">
                <a:ln>
                  <a:noFill/>
                </a:ln>
                <a:solidFill>
                  <a:schemeClr val="tx1"/>
                </a:solidFill>
                <a:effectLst/>
                <a:uLnTx/>
                <a:uFillTx/>
                <a:latin typeface="Arial Nova Light"/>
                <a:ea typeface="+mn-ea"/>
                <a:cs typeface="+mn-cs"/>
              </a:rPr>
              <a:t> matter and volumetric changes</a:t>
            </a:r>
            <a:endParaRPr lang="en-US" sz="1400" b="0" i="0" u="none" strike="noStrike" kern="1200" cap="none" spc="0" normalizeH="0" baseline="0" noProof="0">
              <a:ln>
                <a:noFill/>
              </a:ln>
              <a:solidFill>
                <a:schemeClr val="tx1"/>
              </a:solidFill>
              <a:effectLst/>
              <a:uLnTx/>
              <a:uFillTx/>
              <a:latin typeface="Arial Nova Light"/>
            </a:endParaRPr>
          </a:p>
          <a:p>
            <a:pPr marL="682625" marR="0" lvl="0" indent="-220345" algn="l" defTabSz="914400" rtl="0" eaLnBrk="1" fontAlgn="auto" latinLnBrk="0" hangingPunct="1">
              <a:lnSpc>
                <a:spcPct val="95000"/>
              </a:lnSpc>
              <a:spcBef>
                <a:spcPts val="600"/>
              </a:spcBef>
              <a:spcAft>
                <a:spcPts val="0"/>
              </a:spcAft>
              <a:buClrTx/>
              <a:buSzTx/>
              <a:buFont typeface="Arial" panose="020B0604020202020204" pitchFamily="34" charset="0"/>
              <a:buChar char="•"/>
              <a:tabLst/>
              <a:defRPr/>
            </a:pPr>
            <a:r>
              <a:rPr lang="en-US" sz="1400">
                <a:solidFill>
                  <a:schemeClr val="tx1"/>
                </a:solidFill>
                <a:latin typeface="Arial Nova Light"/>
              </a:rPr>
              <a:t>The approval of ATTs has created a new set of needs and challenges that current approved products do not address, like the need for </a:t>
            </a:r>
            <a:r>
              <a:rPr lang="en-US" sz="1400" err="1">
                <a:solidFill>
                  <a:schemeClr val="tx1"/>
                </a:solidFill>
                <a:latin typeface="Arial Nova Light"/>
              </a:rPr>
              <a:t>centiloid</a:t>
            </a:r>
            <a:r>
              <a:rPr lang="en-US" sz="1400">
                <a:solidFill>
                  <a:schemeClr val="tx1"/>
                </a:solidFill>
                <a:latin typeface="Arial Nova Light"/>
              </a:rPr>
              <a:t> count on PET scans</a:t>
            </a:r>
            <a:endParaRPr lang="en-US" sz="1400" b="0" i="0" u="none" strike="noStrike" kern="1200" cap="none" spc="0" normalizeH="0" baseline="0" noProof="0">
              <a:ln>
                <a:noFill/>
              </a:ln>
              <a:solidFill>
                <a:schemeClr val="tx1"/>
              </a:solidFill>
              <a:effectLst/>
              <a:uLnTx/>
              <a:uFillTx/>
              <a:latin typeface="Arial Nova Light"/>
            </a:endParaRPr>
          </a:p>
        </p:txBody>
      </p:sp>
      <p:sp>
        <p:nvSpPr>
          <p:cNvPr id="16" name="Rectangle 15">
            <a:extLst>
              <a:ext uri="{FF2B5EF4-FFF2-40B4-BE49-F238E27FC236}">
                <a16:creationId xmlns:a16="http://schemas.microsoft.com/office/drawing/2014/main" id="{4A8F54BB-F154-A4B1-EC73-B4122C572E2B}"/>
              </a:ext>
            </a:extLst>
          </p:cNvPr>
          <p:cNvSpPr/>
          <p:nvPr/>
        </p:nvSpPr>
        <p:spPr>
          <a:xfrm>
            <a:off x="5306420" y="3010909"/>
            <a:ext cx="6143406" cy="190513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spAutoFit/>
          </a:bodyPr>
          <a:lstStyle/>
          <a:p>
            <a:pPr marL="457200">
              <a:spcBef>
                <a:spcPts val="600"/>
              </a:spcBef>
            </a:pPr>
            <a:r>
              <a:rPr lang="en-US" sz="1400" b="1">
                <a:solidFill>
                  <a:schemeClr val="tx1"/>
                </a:solidFill>
                <a:latin typeface="+mj-lt"/>
              </a:rPr>
              <a:t>Adding functionalities such as ARIA monitoring can help address some of the unmet needs created by ATTs</a:t>
            </a:r>
            <a:endParaRPr lang="en-US" sz="1400" b="1" baseline="30000">
              <a:solidFill>
                <a:schemeClr val="tx1"/>
              </a:solidFill>
              <a:latin typeface="+mj-lt"/>
            </a:endParaRPr>
          </a:p>
          <a:p>
            <a:pPr marL="682625" indent="-220345">
              <a:lnSpc>
                <a:spcPct val="95000"/>
              </a:lnSpc>
              <a:spcBef>
                <a:spcPts val="600"/>
              </a:spcBef>
              <a:buFont typeface="Arial" panose="020B0604020202020204" pitchFamily="34" charset="0"/>
              <a:buChar char="•"/>
            </a:pPr>
            <a:r>
              <a:rPr lang="en-US" sz="1400">
                <a:solidFill>
                  <a:schemeClr val="tx1"/>
                </a:solidFill>
                <a:latin typeface="Arial Nova Light"/>
              </a:rPr>
              <a:t>Software addressing some of the unique unmet needs like detecting and monitoring for ARIA are currently awaiting FDA 510(k) approval and could be granted as early as Q1 2025</a:t>
            </a:r>
          </a:p>
          <a:p>
            <a:pPr marL="682625" indent="-220345">
              <a:lnSpc>
                <a:spcPct val="95000"/>
              </a:lnSpc>
              <a:spcBef>
                <a:spcPts val="600"/>
              </a:spcBef>
              <a:buFont typeface="Arial" panose="020B0604020202020204" pitchFamily="34" charset="0"/>
              <a:buChar char="•"/>
            </a:pPr>
            <a:r>
              <a:rPr lang="en-US" sz="1400">
                <a:solidFill>
                  <a:schemeClr val="tx1"/>
                </a:solidFill>
                <a:latin typeface="Arial Nova Light"/>
              </a:rPr>
              <a:t>Different pricing models, such as subscription-based models or pay-as-you-go models, could help with the adoption of these technologies in large and small healthcare systems</a:t>
            </a:r>
          </a:p>
        </p:txBody>
      </p:sp>
      <p:sp>
        <p:nvSpPr>
          <p:cNvPr id="5" name="Rectangle 4">
            <a:extLst>
              <a:ext uri="{FF2B5EF4-FFF2-40B4-BE49-F238E27FC236}">
                <a16:creationId xmlns:a16="http://schemas.microsoft.com/office/drawing/2014/main" id="{2A914B6E-4FD4-F1FA-50A2-DAD044599BF1}"/>
              </a:ext>
            </a:extLst>
          </p:cNvPr>
          <p:cNvSpPr/>
          <p:nvPr/>
        </p:nvSpPr>
        <p:spPr>
          <a:xfrm flipH="1">
            <a:off x="0" y="0"/>
            <a:ext cx="3754120" cy="6858000"/>
          </a:xfrm>
          <a:prstGeom prst="rect">
            <a:avLst/>
          </a:prstGeom>
          <a:gradFill flip="none" rotWithShape="1">
            <a:gsLst>
              <a:gs pos="100000">
                <a:schemeClr val="accent1">
                  <a:lumMod val="5000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nSpc>
                <a:spcPct val="120000"/>
              </a:lnSpc>
              <a:spcBef>
                <a:spcPts val="1200"/>
              </a:spcBef>
            </a:pPr>
            <a:endParaRPr lang="en-US" altLang="ko-KR" sz="1200">
              <a:solidFill>
                <a:srgbClr val="000000"/>
              </a:solidFill>
              <a:latin typeface="Arial Nova Cond" panose="020B0506020202020204" pitchFamily="34" charset="0"/>
            </a:endParaRPr>
          </a:p>
        </p:txBody>
      </p:sp>
      <p:sp>
        <p:nvSpPr>
          <p:cNvPr id="6" name="Title 1">
            <a:extLst>
              <a:ext uri="{FF2B5EF4-FFF2-40B4-BE49-F238E27FC236}">
                <a16:creationId xmlns:a16="http://schemas.microsoft.com/office/drawing/2014/main" id="{4BFCABB3-EA52-E037-7372-9B4944D71697}"/>
              </a:ext>
            </a:extLst>
          </p:cNvPr>
          <p:cNvSpPr txBox="1">
            <a:spLocks/>
          </p:cNvSpPr>
          <p:nvPr/>
        </p:nvSpPr>
        <p:spPr>
          <a:xfrm>
            <a:off x="327535" y="3354677"/>
            <a:ext cx="2858118" cy="738664"/>
          </a:xfrm>
          <a:prstGeom prst="rect">
            <a:avLst/>
          </a:prstGeom>
          <a:noFill/>
        </p:spPr>
        <p:txBody>
          <a:bodyPr vert="horz" wrap="square" lIns="0" tIns="0" rIns="0" bIns="0" rtlCol="0" anchor="t">
            <a:spAutoFit/>
          </a:bodyPr>
          <a:lstStyle>
            <a:lvl1pPr algn="l" defTabSz="914400" rtl="0" eaLnBrk="1" latinLnBrk="0" hangingPunct="1">
              <a:lnSpc>
                <a:spcPct val="100000"/>
              </a:lnSpc>
              <a:spcBef>
                <a:spcPct val="0"/>
              </a:spcBef>
              <a:buNone/>
              <a:defRPr sz="2800" b="0" kern="1200" cap="none" baseline="0">
                <a:solidFill>
                  <a:schemeClr val="accent1"/>
                </a:solidFill>
                <a:latin typeface="+mj-lt"/>
                <a:ea typeface="+mj-ea"/>
                <a:cs typeface="+mj-cs"/>
              </a:defRPr>
            </a:lvl1pPr>
          </a:lstStyle>
          <a:p>
            <a:pPr>
              <a:spcBef>
                <a:spcPts val="300"/>
              </a:spcBef>
              <a:defRPr/>
            </a:pPr>
            <a:r>
              <a:rPr kumimoji="0" lang="en-US" sz="1200" b="1" i="0" u="none" strike="noStrike" kern="1200" cap="none" spc="0" normalizeH="0" noProof="0">
                <a:ln>
                  <a:noFill/>
                </a:ln>
                <a:solidFill>
                  <a:schemeClr val="bg1"/>
                </a:solidFill>
                <a:effectLst/>
                <a:uLnTx/>
                <a:uFillTx/>
                <a:latin typeface="Arial Nova"/>
                <a:ea typeface="+mj-ea"/>
                <a:cs typeface="+mj-cs"/>
              </a:rPr>
              <a:t>AI-powered software tackling some of the main unmet need have already been developed and are currently awaiting </a:t>
            </a:r>
            <a:r>
              <a:rPr lang="en-US" sz="1200" b="1">
                <a:solidFill>
                  <a:schemeClr val="bg1"/>
                </a:solidFill>
                <a:latin typeface="Arial Nova"/>
              </a:rPr>
              <a:t>FDA 510</a:t>
            </a:r>
            <a:r>
              <a:rPr kumimoji="0" lang="en-US" sz="1200" b="1" i="0" u="none" strike="noStrike" kern="1200" cap="none" spc="0" normalizeH="0" noProof="0">
                <a:ln>
                  <a:noFill/>
                </a:ln>
                <a:solidFill>
                  <a:schemeClr val="bg1"/>
                </a:solidFill>
                <a:effectLst/>
                <a:uLnTx/>
                <a:uFillTx/>
                <a:latin typeface="Arial Nova"/>
                <a:ea typeface="+mj-ea"/>
                <a:cs typeface="+mj-cs"/>
              </a:rPr>
              <a:t>(k) approval</a:t>
            </a:r>
          </a:p>
        </p:txBody>
      </p:sp>
      <p:sp>
        <p:nvSpPr>
          <p:cNvPr id="7" name="Title 9">
            <a:extLst>
              <a:ext uri="{FF2B5EF4-FFF2-40B4-BE49-F238E27FC236}">
                <a16:creationId xmlns:a16="http://schemas.microsoft.com/office/drawing/2014/main" id="{75349ABB-85FA-FD66-ECD3-BA72BB1D279F}"/>
              </a:ext>
            </a:extLst>
          </p:cNvPr>
          <p:cNvSpPr txBox="1">
            <a:spLocks/>
          </p:cNvSpPr>
          <p:nvPr/>
        </p:nvSpPr>
        <p:spPr>
          <a:xfrm>
            <a:off x="327534" y="2093554"/>
            <a:ext cx="2952262" cy="916409"/>
          </a:xfrm>
          <a:prstGeom prst="rect">
            <a:avLst/>
          </a:prstGeom>
          <a:noFill/>
        </p:spPr>
        <p:txBody>
          <a:bodyPr vert="horz" wrap="square" lIns="0" tIns="0" rIns="0" bIns="0" rtlCol="0" anchor="b" anchorCtr="0">
            <a:noAutofit/>
          </a:bodyPr>
          <a:lstStyle>
            <a:lvl1pPr algn="l" defTabSz="914400" rtl="0" eaLnBrk="1" latinLnBrk="0" hangingPunct="1">
              <a:lnSpc>
                <a:spcPct val="100000"/>
              </a:lnSpc>
              <a:spcBef>
                <a:spcPct val="0"/>
              </a:spcBef>
              <a:buNone/>
              <a:defRPr sz="1800" b="1" kern="1200" cap="none" baseline="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Black" panose="020B0A04020102020204" pitchFamily="34" charset="0"/>
                <a:ea typeface="+mj-ea"/>
                <a:cs typeface="+mj-cs"/>
              </a:rPr>
              <a:t>EXECUTIVE SUMMARY – THE AI LANDSCAPE SPACE TODAY</a:t>
            </a:r>
          </a:p>
        </p:txBody>
      </p:sp>
      <p:sp>
        <p:nvSpPr>
          <p:cNvPr id="13" name="Oval 12">
            <a:extLst>
              <a:ext uri="{FF2B5EF4-FFF2-40B4-BE49-F238E27FC236}">
                <a16:creationId xmlns:a16="http://schemas.microsoft.com/office/drawing/2014/main" id="{03A42C9D-28B5-8480-2DCE-E2908A42EFDC}"/>
              </a:ext>
            </a:extLst>
          </p:cNvPr>
          <p:cNvSpPr/>
          <p:nvPr/>
        </p:nvSpPr>
        <p:spPr>
          <a:xfrm>
            <a:off x="4655896" y="988175"/>
            <a:ext cx="758540" cy="758540"/>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12" name="Graphic 11" descr="Construction Barricade outline">
            <a:extLst>
              <a:ext uri="{FF2B5EF4-FFF2-40B4-BE49-F238E27FC236}">
                <a16:creationId xmlns:a16="http://schemas.microsoft.com/office/drawing/2014/main" id="{453D711B-00FA-0537-FBED-3C8EB81378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0826" y="1123093"/>
            <a:ext cx="449100" cy="449100"/>
          </a:xfrm>
          <a:prstGeom prst="rect">
            <a:avLst/>
          </a:prstGeom>
        </p:spPr>
      </p:pic>
      <p:grpSp>
        <p:nvGrpSpPr>
          <p:cNvPr id="23" name="Group 22">
            <a:extLst>
              <a:ext uri="{FF2B5EF4-FFF2-40B4-BE49-F238E27FC236}">
                <a16:creationId xmlns:a16="http://schemas.microsoft.com/office/drawing/2014/main" id="{28A53E14-8C67-4A3E-DD44-B43D052529FC}"/>
              </a:ext>
            </a:extLst>
          </p:cNvPr>
          <p:cNvGrpSpPr/>
          <p:nvPr/>
        </p:nvGrpSpPr>
        <p:grpSpPr>
          <a:xfrm>
            <a:off x="4580043" y="3476486"/>
            <a:ext cx="758540" cy="758540"/>
            <a:chOff x="4655896" y="3331765"/>
            <a:chExt cx="758540" cy="758540"/>
          </a:xfrm>
        </p:grpSpPr>
        <p:sp>
          <p:nvSpPr>
            <p:cNvPr id="22" name="Oval 21">
              <a:extLst>
                <a:ext uri="{FF2B5EF4-FFF2-40B4-BE49-F238E27FC236}">
                  <a16:creationId xmlns:a16="http://schemas.microsoft.com/office/drawing/2014/main" id="{395AB863-B383-D71F-A76C-C15931458941}"/>
                </a:ext>
              </a:extLst>
            </p:cNvPr>
            <p:cNvSpPr/>
            <p:nvPr/>
          </p:nvSpPr>
          <p:spPr>
            <a:xfrm>
              <a:off x="4655896" y="3331765"/>
              <a:ext cx="758540" cy="758540"/>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34" name="Graphic 33" descr="Sprouting Seed outline">
              <a:extLst>
                <a:ext uri="{FF2B5EF4-FFF2-40B4-BE49-F238E27FC236}">
                  <a16:creationId xmlns:a16="http://schemas.microsoft.com/office/drawing/2014/main" id="{6481125F-2816-A61A-08DC-1FE3F20272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0271" y="3466140"/>
              <a:ext cx="489790" cy="489790"/>
            </a:xfrm>
            <a:prstGeom prst="rect">
              <a:avLst/>
            </a:prstGeom>
          </p:spPr>
        </p:pic>
      </p:grpSp>
      <p:cxnSp>
        <p:nvCxnSpPr>
          <p:cNvPr id="20" name="Straight Connector 19">
            <a:extLst>
              <a:ext uri="{FF2B5EF4-FFF2-40B4-BE49-F238E27FC236}">
                <a16:creationId xmlns:a16="http://schemas.microsoft.com/office/drawing/2014/main" id="{8A7C39F0-BD4F-56D8-9F54-82CEFB62EC8D}"/>
              </a:ext>
            </a:extLst>
          </p:cNvPr>
          <p:cNvCxnSpPr>
            <a:cxnSpLocks/>
          </p:cNvCxnSpPr>
          <p:nvPr/>
        </p:nvCxnSpPr>
        <p:spPr>
          <a:xfrm>
            <a:off x="5023604" y="2753636"/>
            <a:ext cx="6346172" cy="0"/>
          </a:xfrm>
          <a:prstGeom prst="line">
            <a:avLst/>
          </a:prstGeom>
          <a:ln w="15875"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0793A26B-6D0F-5E4C-592B-8AC05483C70D}"/>
              </a:ext>
            </a:extLst>
          </p:cNvPr>
          <p:cNvSpPr/>
          <p:nvPr/>
        </p:nvSpPr>
        <p:spPr>
          <a:xfrm>
            <a:off x="5124370" y="5373182"/>
            <a:ext cx="6731181" cy="653369"/>
          </a:xfrm>
          <a:prstGeom prst="roundRect">
            <a:avLst>
              <a:gd name="adj" fmla="val 22260"/>
            </a:avLst>
          </a:prstGeom>
          <a:gradFill>
            <a:gsLst>
              <a:gs pos="100000">
                <a:schemeClr val="accent2">
                  <a:lumMod val="50000"/>
                </a:schemeClr>
              </a:gs>
              <a:gs pos="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2F2F2"/>
                </a:solidFill>
                <a:effectLst/>
                <a:uLnTx/>
                <a:uFillTx/>
                <a:latin typeface="+mj-lt"/>
                <a:ea typeface="+mn-ea"/>
                <a:cs typeface="+mn-cs"/>
              </a:rPr>
              <a:t>ARIA is one of the side effects of monoclonal antibodies directed to amyloid beta aggregates such as </a:t>
            </a:r>
            <a:r>
              <a:rPr kumimoji="0" lang="en-US" sz="1400" b="1" i="0" u="none" strike="noStrike" kern="0" cap="none" spc="0" normalizeH="0" baseline="0" noProof="0" dirty="0" err="1">
                <a:ln>
                  <a:noFill/>
                </a:ln>
                <a:solidFill>
                  <a:srgbClr val="F2F2F2"/>
                </a:solidFill>
                <a:effectLst/>
                <a:uLnTx/>
                <a:uFillTx/>
                <a:latin typeface="+mj-lt"/>
                <a:ea typeface="+mn-ea"/>
                <a:cs typeface="+mn-cs"/>
              </a:rPr>
              <a:t>lecanemab</a:t>
            </a:r>
            <a:r>
              <a:rPr kumimoji="0" lang="en-US" sz="1400" b="1" i="0" u="none" strike="noStrike" kern="0" cap="none" spc="0" normalizeH="0" baseline="0" noProof="0" dirty="0">
                <a:ln>
                  <a:noFill/>
                </a:ln>
                <a:solidFill>
                  <a:srgbClr val="F2F2F2"/>
                </a:solidFill>
                <a:effectLst/>
                <a:uLnTx/>
                <a:uFillTx/>
                <a:latin typeface="+mj-lt"/>
                <a:ea typeface="+mn-ea"/>
                <a:cs typeface="+mn-cs"/>
              </a:rPr>
              <a:t> and donanemab</a:t>
            </a:r>
            <a:endParaRPr kumimoji="0" lang="en-US" sz="1600" b="1" i="0" u="none" strike="noStrike" kern="0" cap="none" spc="0" normalizeH="0" baseline="0" noProof="0" dirty="0">
              <a:ln>
                <a:noFill/>
              </a:ln>
              <a:solidFill>
                <a:srgbClr val="F2F2F2"/>
              </a:solidFill>
              <a:effectLst/>
              <a:uLnTx/>
              <a:uFillTx/>
              <a:latin typeface="+mj-lt"/>
              <a:ea typeface="+mn-ea"/>
              <a:cs typeface="+mn-cs"/>
            </a:endParaRPr>
          </a:p>
        </p:txBody>
      </p:sp>
      <p:sp>
        <p:nvSpPr>
          <p:cNvPr id="24" name="Oval 23">
            <a:extLst>
              <a:ext uri="{FF2B5EF4-FFF2-40B4-BE49-F238E27FC236}">
                <a16:creationId xmlns:a16="http://schemas.microsoft.com/office/drawing/2014/main" id="{FA022165-BE65-8782-4514-2221FC8FA682}"/>
              </a:ext>
            </a:extLst>
          </p:cNvPr>
          <p:cNvSpPr/>
          <p:nvPr/>
        </p:nvSpPr>
        <p:spPr>
          <a:xfrm>
            <a:off x="5009848" y="5107675"/>
            <a:ext cx="504825" cy="504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4690F401-CD75-194A-6A20-DA2370AF72C4}"/>
              </a:ext>
            </a:extLst>
          </p:cNvPr>
          <p:cNvGrpSpPr/>
          <p:nvPr/>
        </p:nvGrpSpPr>
        <p:grpSpPr>
          <a:xfrm>
            <a:off x="4927819" y="5033506"/>
            <a:ext cx="2749048" cy="674255"/>
            <a:chOff x="9357233" y="4653773"/>
            <a:chExt cx="2115325" cy="518822"/>
          </a:xfrm>
        </p:grpSpPr>
        <p:sp>
          <p:nvSpPr>
            <p:cNvPr id="26" name="TextBox 25">
              <a:extLst>
                <a:ext uri="{FF2B5EF4-FFF2-40B4-BE49-F238E27FC236}">
                  <a16:creationId xmlns:a16="http://schemas.microsoft.com/office/drawing/2014/main" id="{AFC54C7E-5F43-9481-D0D3-835CAC6B21E6}"/>
                </a:ext>
              </a:extLst>
            </p:cNvPr>
            <p:cNvSpPr txBox="1"/>
            <p:nvPr/>
          </p:nvSpPr>
          <p:spPr>
            <a:xfrm>
              <a:off x="9894940" y="4674314"/>
              <a:ext cx="1577618" cy="252220"/>
            </a:xfrm>
            <a:prstGeom prst="rect">
              <a:avLst/>
            </a:prstGeom>
            <a:noFill/>
          </p:spPr>
          <p:txBody>
            <a:bodyPr wrap="square" lIns="0" rIns="0" rtlCol="0">
              <a:spAutoFit/>
            </a:bodyPr>
            <a:lstStyle/>
            <a:p>
              <a:pPr algn="ctr">
                <a:lnSpc>
                  <a:spcPct val="85000"/>
                </a:lnSpc>
              </a:pPr>
              <a:r>
                <a:rPr lang="en-US" b="1">
                  <a:solidFill>
                    <a:schemeClr val="accent2"/>
                  </a:solidFill>
                  <a:latin typeface="Arial Black" panose="020B0A04020102020204" pitchFamily="34" charset="0"/>
                </a:rPr>
                <a:t>Did you know?</a:t>
              </a:r>
            </a:p>
          </p:txBody>
        </p:sp>
        <p:pic>
          <p:nvPicPr>
            <p:cNvPr id="27" name="Graphic 26" descr="Information with solid fill">
              <a:extLst>
                <a:ext uri="{FF2B5EF4-FFF2-40B4-BE49-F238E27FC236}">
                  <a16:creationId xmlns:a16="http://schemas.microsoft.com/office/drawing/2014/main" id="{2BC0E457-9A18-8098-9EE9-9F1EEE942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233" y="4653773"/>
              <a:ext cx="518822" cy="518822"/>
            </a:xfrm>
            <a:prstGeom prst="rect">
              <a:avLst/>
            </a:prstGeom>
          </p:spPr>
        </p:pic>
      </p:grpSp>
    </p:spTree>
    <p:extLst>
      <p:ext uri="{BB962C8B-B14F-4D97-AF65-F5344CB8AC3E}">
        <p14:creationId xmlns:p14="http://schemas.microsoft.com/office/powerpoint/2010/main" val="310761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9DA8ABC0-6E76-00C1-C878-F72E42265C58}"/>
              </a:ext>
            </a:extLst>
          </p:cNvPr>
          <p:cNvSpPr/>
          <p:nvPr/>
        </p:nvSpPr>
        <p:spPr>
          <a:xfrm rot="16200000">
            <a:off x="3217145" y="2072707"/>
            <a:ext cx="5194303" cy="1759263"/>
          </a:xfrm>
          <a:custGeom>
            <a:avLst/>
            <a:gdLst>
              <a:gd name="connsiteX0" fmla="*/ 0 w 6375804"/>
              <a:gd name="connsiteY0" fmla="*/ 1968810 h 1968810"/>
              <a:gd name="connsiteX1" fmla="*/ 3187902 w 6375804"/>
              <a:gd name="connsiteY1" fmla="*/ 0 h 1968810"/>
              <a:gd name="connsiteX2" fmla="*/ 6375804 w 6375804"/>
              <a:gd name="connsiteY2" fmla="*/ 1968810 h 1968810"/>
              <a:gd name="connsiteX3" fmla="*/ 0 w 6375804"/>
              <a:gd name="connsiteY3" fmla="*/ 1968810 h 1968810"/>
              <a:gd name="connsiteX0" fmla="*/ 0 w 5661429"/>
              <a:gd name="connsiteY0" fmla="*/ 1968810 h 1968810"/>
              <a:gd name="connsiteX1" fmla="*/ 3187902 w 5661429"/>
              <a:gd name="connsiteY1" fmla="*/ 0 h 1968810"/>
              <a:gd name="connsiteX2" fmla="*/ 5661429 w 5661429"/>
              <a:gd name="connsiteY2" fmla="*/ 1806885 h 1968810"/>
              <a:gd name="connsiteX3" fmla="*/ 0 w 5661429"/>
              <a:gd name="connsiteY3" fmla="*/ 1968810 h 1968810"/>
              <a:gd name="connsiteX0" fmla="*/ 0 w 5289954"/>
              <a:gd name="connsiteY0" fmla="*/ 1787838 h 1806885"/>
              <a:gd name="connsiteX1" fmla="*/ 2816427 w 5289954"/>
              <a:gd name="connsiteY1" fmla="*/ 0 h 1806885"/>
              <a:gd name="connsiteX2" fmla="*/ 5289954 w 5289954"/>
              <a:gd name="connsiteY2" fmla="*/ 1806885 h 1806885"/>
              <a:gd name="connsiteX3" fmla="*/ 0 w 5289954"/>
              <a:gd name="connsiteY3" fmla="*/ 1787838 h 1806885"/>
              <a:gd name="connsiteX0" fmla="*/ 0 w 5489979"/>
              <a:gd name="connsiteY0" fmla="*/ 1787838 h 1787838"/>
              <a:gd name="connsiteX1" fmla="*/ 2816427 w 5489979"/>
              <a:gd name="connsiteY1" fmla="*/ 0 h 1787838"/>
              <a:gd name="connsiteX2" fmla="*/ 5489979 w 5489979"/>
              <a:gd name="connsiteY2" fmla="*/ 1730685 h 1787838"/>
              <a:gd name="connsiteX3" fmla="*/ 0 w 5489979"/>
              <a:gd name="connsiteY3" fmla="*/ 1787838 h 1787838"/>
              <a:gd name="connsiteX0" fmla="*/ 0 w 5575704"/>
              <a:gd name="connsiteY0" fmla="*/ 1787838 h 1787838"/>
              <a:gd name="connsiteX1" fmla="*/ 2816427 w 5575704"/>
              <a:gd name="connsiteY1" fmla="*/ 0 h 1787838"/>
              <a:gd name="connsiteX2" fmla="*/ 5575704 w 5575704"/>
              <a:gd name="connsiteY2" fmla="*/ 1673535 h 1787838"/>
              <a:gd name="connsiteX3" fmla="*/ 0 w 5575704"/>
              <a:gd name="connsiteY3" fmla="*/ 1787838 h 1787838"/>
              <a:gd name="connsiteX0" fmla="*/ 0 w 5509029"/>
              <a:gd name="connsiteY0" fmla="*/ 1759263 h 1759263"/>
              <a:gd name="connsiteX1" fmla="*/ 2749752 w 5509029"/>
              <a:gd name="connsiteY1" fmla="*/ 0 h 1759263"/>
              <a:gd name="connsiteX2" fmla="*/ 5509029 w 5509029"/>
              <a:gd name="connsiteY2" fmla="*/ 1673535 h 1759263"/>
              <a:gd name="connsiteX3" fmla="*/ 0 w 5509029"/>
              <a:gd name="connsiteY3" fmla="*/ 1759263 h 1759263"/>
            </a:gdLst>
            <a:ahLst/>
            <a:cxnLst>
              <a:cxn ang="0">
                <a:pos x="connsiteX0" y="connsiteY0"/>
              </a:cxn>
              <a:cxn ang="0">
                <a:pos x="connsiteX1" y="connsiteY1"/>
              </a:cxn>
              <a:cxn ang="0">
                <a:pos x="connsiteX2" y="connsiteY2"/>
              </a:cxn>
              <a:cxn ang="0">
                <a:pos x="connsiteX3" y="connsiteY3"/>
              </a:cxn>
            </a:cxnLst>
            <a:rect l="l" t="t" r="r" b="b"/>
            <a:pathLst>
              <a:path w="5509029" h="1759263">
                <a:moveTo>
                  <a:pt x="0" y="1759263"/>
                </a:moveTo>
                <a:lnTo>
                  <a:pt x="2749752" y="0"/>
                </a:lnTo>
                <a:lnTo>
                  <a:pt x="5509029" y="1673535"/>
                </a:lnTo>
                <a:lnTo>
                  <a:pt x="0" y="1759263"/>
                </a:lnTo>
                <a:close/>
              </a:path>
            </a:pathLst>
          </a:custGeom>
          <a:gradFill flip="none" rotWithShape="1">
            <a:gsLst>
              <a:gs pos="0">
                <a:schemeClr val="bg1"/>
              </a:gs>
              <a:gs pos="100000">
                <a:schemeClr val="bg1">
                  <a:lumMod val="8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7446881-DB2B-966B-C448-E00C29EB26EA}"/>
              </a:ext>
            </a:extLst>
          </p:cNvPr>
          <p:cNvSpPr/>
          <p:nvPr/>
        </p:nvSpPr>
        <p:spPr>
          <a:xfrm>
            <a:off x="9248774" y="516031"/>
            <a:ext cx="2680776" cy="1510462"/>
          </a:xfrm>
          <a:prstGeom prst="roundRect">
            <a:avLst>
              <a:gd name="adj" fmla="val 0"/>
            </a:avLst>
          </a:prstGeom>
          <a:solidFill>
            <a:schemeClr val="bg1"/>
          </a:solidFill>
          <a:ln w="6350" cap="flat" cmpd="sng" algn="ctr">
            <a:gradFill flip="none" rotWithShape="1">
              <a:gsLst>
                <a:gs pos="100000">
                  <a:schemeClr val="bg1">
                    <a:alpha val="0"/>
                  </a:schemeClr>
                </a:gs>
                <a:gs pos="20000">
                  <a:schemeClr val="accent1"/>
                </a:gs>
              </a:gsLst>
              <a:lin ang="18000000" scaled="0"/>
              <a:tileRect/>
            </a:gradFill>
            <a:prstDash val="solid"/>
            <a:miter lim="800000"/>
          </a:ln>
          <a:effectLst>
            <a:outerShdw blurRad="63500" dist="25400" dir="2700000" algn="tl" rotWithShape="0">
              <a:schemeClr val="tx1">
                <a:lumMod val="40000"/>
                <a:lumOff val="60000"/>
                <a:alpha val="35000"/>
              </a:schemeClr>
            </a:outerShdw>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a:r>
              <a:rPr lang="en-US" sz="1300" dirty="0">
                <a:solidFill>
                  <a:srgbClr val="000000"/>
                </a:solidFill>
                <a:latin typeface="Arial Nova Light"/>
              </a:rPr>
              <a:t>Ability to detect ARIA-E and ARIA-H events and additional features, such as the ability to detect the potential risk of developing ARIA</a:t>
            </a:r>
            <a:r>
              <a:rPr lang="en-US" sz="1300">
                <a:solidFill>
                  <a:srgbClr val="000000"/>
                </a:solidFill>
                <a:latin typeface="Arial Nova Light"/>
              </a:rPr>
              <a:t>,</a:t>
            </a:r>
            <a:r>
              <a:rPr lang="en-US" sz="1300" dirty="0">
                <a:solidFill>
                  <a:srgbClr val="000000"/>
                </a:solidFill>
                <a:latin typeface="Arial Nova Light"/>
              </a:rPr>
              <a:t> could help improve the safety of ATT</a:t>
            </a:r>
          </a:p>
        </p:txBody>
      </p:sp>
      <p:sp>
        <p:nvSpPr>
          <p:cNvPr id="15" name="Rectangle: Rounded Corners 14">
            <a:extLst>
              <a:ext uri="{FF2B5EF4-FFF2-40B4-BE49-F238E27FC236}">
                <a16:creationId xmlns:a16="http://schemas.microsoft.com/office/drawing/2014/main" id="{EAF355F5-353B-141B-EB37-B26975031A5F}"/>
              </a:ext>
            </a:extLst>
          </p:cNvPr>
          <p:cNvSpPr/>
          <p:nvPr/>
        </p:nvSpPr>
        <p:spPr>
          <a:xfrm>
            <a:off x="3962400" y="5524500"/>
            <a:ext cx="7894638" cy="601218"/>
          </a:xfrm>
          <a:prstGeom prst="roundRect">
            <a:avLst/>
          </a:prstGeom>
          <a:gradFill>
            <a:gsLst>
              <a:gs pos="100000">
                <a:schemeClr val="accent1">
                  <a:lumMod val="50000"/>
                </a:schemeClr>
              </a:gs>
              <a:gs pos="0">
                <a:schemeClr val="accent1"/>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numCol="1" rtlCol="0" anchor="ctr"/>
          <a:lstStyle/>
          <a:p>
            <a:pPr algn="ctr"/>
            <a:r>
              <a:rPr lang="en-US" sz="1200" b="1" dirty="0">
                <a:solidFill>
                  <a:schemeClr val="bg1"/>
                </a:solidFill>
                <a:latin typeface="+mj-lt"/>
              </a:rPr>
              <a:t>There is great potential for the use of AI in helping neurologists and radiologists with diagnosis and monitoring for safety, yet FDA approval is critical for their adoption in the real world </a:t>
            </a:r>
          </a:p>
        </p:txBody>
      </p:sp>
      <p:sp>
        <p:nvSpPr>
          <p:cNvPr id="2" name="Rectangle 1">
            <a:extLst>
              <a:ext uri="{FF2B5EF4-FFF2-40B4-BE49-F238E27FC236}">
                <a16:creationId xmlns:a16="http://schemas.microsoft.com/office/drawing/2014/main" id="{85D7C59E-B421-1C1A-D84F-1BBD18459950}"/>
              </a:ext>
            </a:extLst>
          </p:cNvPr>
          <p:cNvSpPr/>
          <p:nvPr/>
        </p:nvSpPr>
        <p:spPr>
          <a:xfrm>
            <a:off x="0" y="0"/>
            <a:ext cx="3754120" cy="6858000"/>
          </a:xfrm>
          <a:prstGeom prst="rect">
            <a:avLst/>
          </a:prstGeom>
          <a:gradFill flip="none" rotWithShape="1">
            <a:gsLst>
              <a:gs pos="100000">
                <a:schemeClr val="accent1">
                  <a:lumMod val="50000"/>
                </a:schemeClr>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nSpc>
                <a:spcPct val="120000"/>
              </a:lnSpc>
              <a:spcBef>
                <a:spcPts val="1200"/>
              </a:spcBef>
            </a:pPr>
            <a:endParaRPr lang="en-US" altLang="ko-KR" sz="1200">
              <a:solidFill>
                <a:srgbClr val="000000"/>
              </a:solidFill>
              <a:latin typeface="Arial Nova Cond" panose="020B0506020202020204" pitchFamily="34" charset="0"/>
            </a:endParaRPr>
          </a:p>
        </p:txBody>
      </p:sp>
      <p:graphicFrame>
        <p:nvGraphicFramePr>
          <p:cNvPr id="9" name="think-cell data - do not delete" hidden="1">
            <a:extLst>
              <a:ext uri="{FF2B5EF4-FFF2-40B4-BE49-F238E27FC236}">
                <a16:creationId xmlns:a16="http://schemas.microsoft.com/office/drawing/2014/main" id="{DAB9B4BA-CF13-62D7-A5F1-3A5C5430C40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9" name="think-cell data - do not delete" hidden="1">
                        <a:extLst>
                          <a:ext uri="{FF2B5EF4-FFF2-40B4-BE49-F238E27FC236}">
                            <a16:creationId xmlns:a16="http://schemas.microsoft.com/office/drawing/2014/main" id="{DAB9B4BA-CF13-62D7-A5F1-3A5C5430C4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Rounded Corners 12">
            <a:extLst>
              <a:ext uri="{FF2B5EF4-FFF2-40B4-BE49-F238E27FC236}">
                <a16:creationId xmlns:a16="http://schemas.microsoft.com/office/drawing/2014/main" id="{517E26C3-73B9-2EE4-9957-817276AD01F6}"/>
              </a:ext>
            </a:extLst>
          </p:cNvPr>
          <p:cNvSpPr/>
          <p:nvPr/>
        </p:nvSpPr>
        <p:spPr>
          <a:xfrm>
            <a:off x="9248774" y="2130312"/>
            <a:ext cx="2680776" cy="1510462"/>
          </a:xfrm>
          <a:prstGeom prst="roundRect">
            <a:avLst>
              <a:gd name="adj" fmla="val 0"/>
            </a:avLst>
          </a:prstGeom>
          <a:solidFill>
            <a:schemeClr val="bg1"/>
          </a:solidFill>
          <a:ln w="6350" cap="flat" cmpd="sng" algn="ctr">
            <a:gradFill flip="none" rotWithShape="1">
              <a:gsLst>
                <a:gs pos="100000">
                  <a:schemeClr val="bg1">
                    <a:alpha val="0"/>
                  </a:schemeClr>
                </a:gs>
                <a:gs pos="20000">
                  <a:schemeClr val="accent1"/>
                </a:gs>
              </a:gsLst>
              <a:lin ang="18000000" scaled="0"/>
              <a:tileRect/>
            </a:gradFill>
            <a:prstDash val="solid"/>
            <a:miter lim="800000"/>
          </a:ln>
          <a:effectLst>
            <a:outerShdw blurRad="63500" dist="25400" dir="2700000" algn="tl" rotWithShape="0">
              <a:schemeClr val="tx1">
                <a:lumMod val="40000"/>
                <a:lumOff val="60000"/>
                <a:alpha val="35000"/>
              </a:schemeClr>
            </a:outerShdw>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a:r>
              <a:rPr lang="en-US" sz="1300" dirty="0">
                <a:solidFill>
                  <a:srgbClr val="000000"/>
                </a:solidFill>
                <a:latin typeface="Arial Nova Light"/>
              </a:rPr>
              <a:t>Having different pricing models for different healthcare systems could help those with large or small volume of patients</a:t>
            </a:r>
          </a:p>
        </p:txBody>
      </p:sp>
      <p:sp>
        <p:nvSpPr>
          <p:cNvPr id="14" name="Rectangle: Rounded Corners 13">
            <a:extLst>
              <a:ext uri="{FF2B5EF4-FFF2-40B4-BE49-F238E27FC236}">
                <a16:creationId xmlns:a16="http://schemas.microsoft.com/office/drawing/2014/main" id="{693C13FA-79CB-C0E2-A178-98E0B9F10F31}"/>
              </a:ext>
            </a:extLst>
          </p:cNvPr>
          <p:cNvSpPr/>
          <p:nvPr/>
        </p:nvSpPr>
        <p:spPr>
          <a:xfrm>
            <a:off x="9253293" y="3757381"/>
            <a:ext cx="2680776" cy="1510462"/>
          </a:xfrm>
          <a:prstGeom prst="roundRect">
            <a:avLst>
              <a:gd name="adj" fmla="val 0"/>
            </a:avLst>
          </a:prstGeom>
          <a:solidFill>
            <a:schemeClr val="bg1"/>
          </a:solidFill>
          <a:ln w="6350" cap="flat" cmpd="sng" algn="ctr">
            <a:gradFill flip="none" rotWithShape="1">
              <a:gsLst>
                <a:gs pos="100000">
                  <a:schemeClr val="bg1">
                    <a:alpha val="0"/>
                  </a:schemeClr>
                </a:gs>
                <a:gs pos="20000">
                  <a:schemeClr val="accent1"/>
                </a:gs>
              </a:gsLst>
              <a:lin ang="18000000" scaled="0"/>
              <a:tileRect/>
            </a:gradFill>
            <a:prstDash val="solid"/>
            <a:miter lim="800000"/>
          </a:ln>
          <a:effectLst>
            <a:outerShdw blurRad="63500" dist="25400" dir="2700000" algn="tl" rotWithShape="0">
              <a:schemeClr val="tx1">
                <a:lumMod val="40000"/>
                <a:lumOff val="60000"/>
                <a:alpha val="35000"/>
              </a:schemeClr>
            </a:outerShdw>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lgn="ctr"/>
            <a:r>
              <a:rPr lang="en-US" sz="1300" dirty="0">
                <a:solidFill>
                  <a:srgbClr val="000000"/>
                </a:solidFill>
                <a:latin typeface="Arial Nova Light"/>
              </a:rPr>
              <a:t>Products that don’t </a:t>
            </a:r>
            <a:r>
              <a:rPr lang="en-US" sz="1300">
                <a:solidFill>
                  <a:srgbClr val="000000"/>
                </a:solidFill>
                <a:latin typeface="Arial Nova Light"/>
              </a:rPr>
              <a:t>over-rely</a:t>
            </a:r>
            <a:r>
              <a:rPr lang="en-US" sz="1300" dirty="0">
                <a:solidFill>
                  <a:srgbClr val="000000"/>
                </a:solidFill>
                <a:latin typeface="Arial Nova Light"/>
              </a:rPr>
              <a:t> on an internet connection for some of their key features could bypass this issue, although computational analysis could be compromised</a:t>
            </a:r>
          </a:p>
        </p:txBody>
      </p:sp>
      <p:sp>
        <p:nvSpPr>
          <p:cNvPr id="18" name="Rectangle: Rounded Corners 17">
            <a:extLst>
              <a:ext uri="{FF2B5EF4-FFF2-40B4-BE49-F238E27FC236}">
                <a16:creationId xmlns:a16="http://schemas.microsoft.com/office/drawing/2014/main" id="{28D2DB7F-61C2-F4E0-1FA0-7D718EE406E7}"/>
              </a:ext>
            </a:extLst>
          </p:cNvPr>
          <p:cNvSpPr/>
          <p:nvPr/>
        </p:nvSpPr>
        <p:spPr>
          <a:xfrm>
            <a:off x="6579094" y="516031"/>
            <a:ext cx="2466976" cy="1510462"/>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tIns="45720" rIns="91440" bIns="45720" rtlCol="0" anchor="ctr"/>
          <a:lstStyle/>
          <a:p>
            <a:pPr algn="ctr"/>
            <a:r>
              <a:rPr lang="en-US" sz="1300">
                <a:solidFill>
                  <a:schemeClr val="tx1"/>
                </a:solidFill>
              </a:rPr>
              <a:t>Current approved software focuses on brain volumetric changes and not ARIA</a:t>
            </a:r>
          </a:p>
        </p:txBody>
      </p:sp>
      <p:sp>
        <p:nvSpPr>
          <p:cNvPr id="19" name="Rectangle: Rounded Corners 18">
            <a:extLst>
              <a:ext uri="{FF2B5EF4-FFF2-40B4-BE49-F238E27FC236}">
                <a16:creationId xmlns:a16="http://schemas.microsoft.com/office/drawing/2014/main" id="{3D578FF4-DB5F-D0AB-4BDA-3190AEDE9F62}"/>
              </a:ext>
            </a:extLst>
          </p:cNvPr>
          <p:cNvSpPr/>
          <p:nvPr/>
        </p:nvSpPr>
        <p:spPr>
          <a:xfrm>
            <a:off x="6579094" y="2128623"/>
            <a:ext cx="2466976" cy="1510462"/>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algn="ctr"/>
            <a:r>
              <a:rPr lang="en-US" sz="1300">
                <a:solidFill>
                  <a:schemeClr val="tx1"/>
                </a:solidFill>
              </a:rPr>
              <a:t>Most companies currently only offer one payment system, although some have shifted to provide multiple options</a:t>
            </a:r>
          </a:p>
        </p:txBody>
      </p:sp>
      <p:sp>
        <p:nvSpPr>
          <p:cNvPr id="20" name="Rectangle: Rounded Corners 19">
            <a:extLst>
              <a:ext uri="{FF2B5EF4-FFF2-40B4-BE49-F238E27FC236}">
                <a16:creationId xmlns:a16="http://schemas.microsoft.com/office/drawing/2014/main" id="{086D3BFF-C83C-6176-8463-8DE38DAAB6A1}"/>
              </a:ext>
            </a:extLst>
          </p:cNvPr>
          <p:cNvSpPr/>
          <p:nvPr/>
        </p:nvSpPr>
        <p:spPr>
          <a:xfrm>
            <a:off x="6571858" y="3757381"/>
            <a:ext cx="2466976" cy="1510462"/>
          </a:xfrm>
          <a:prstGeom prst="roundRect">
            <a:avLst>
              <a:gd name="adj" fmla="val 0"/>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algn="ctr"/>
            <a:r>
              <a:rPr lang="en-US" sz="1300">
                <a:solidFill>
                  <a:schemeClr val="tx1"/>
                </a:solidFill>
              </a:rPr>
              <a:t>The need to integrate with a cloud-based AI could help with faster computation and analysis but have the risk of not being available if there are connectivity issues</a:t>
            </a:r>
          </a:p>
        </p:txBody>
      </p:sp>
      <p:sp>
        <p:nvSpPr>
          <p:cNvPr id="3" name="Title 1">
            <a:extLst>
              <a:ext uri="{FF2B5EF4-FFF2-40B4-BE49-F238E27FC236}">
                <a16:creationId xmlns:a16="http://schemas.microsoft.com/office/drawing/2014/main" id="{A7AF3237-FE5F-323F-661E-D61548E6B31B}"/>
              </a:ext>
            </a:extLst>
          </p:cNvPr>
          <p:cNvSpPr txBox="1">
            <a:spLocks/>
          </p:cNvSpPr>
          <p:nvPr/>
        </p:nvSpPr>
        <p:spPr>
          <a:xfrm>
            <a:off x="327535" y="3354677"/>
            <a:ext cx="2771265" cy="738664"/>
          </a:xfrm>
          <a:prstGeom prst="rect">
            <a:avLst/>
          </a:prstGeom>
          <a:noFill/>
        </p:spPr>
        <p:txBody>
          <a:bodyPr vert="horz" wrap="square" lIns="0" tIns="0" rIns="0" bIns="0" rtlCol="0" anchor="t">
            <a:spAutoFit/>
          </a:bodyPr>
          <a:lstStyle>
            <a:lvl1pPr algn="l" defTabSz="914400" rtl="0" eaLnBrk="1" latinLnBrk="0" hangingPunct="1">
              <a:lnSpc>
                <a:spcPct val="100000"/>
              </a:lnSpc>
              <a:spcBef>
                <a:spcPct val="0"/>
              </a:spcBef>
              <a:buNone/>
              <a:defRPr sz="2800" b="0" kern="1200" cap="none" baseline="0">
                <a:solidFill>
                  <a:schemeClr val="accent1"/>
                </a:solidFill>
                <a:latin typeface="+mj-lt"/>
                <a:ea typeface="+mj-ea"/>
                <a:cs typeface="+mj-cs"/>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Nova"/>
                <a:ea typeface="+mj-ea"/>
                <a:cs typeface="+mj-cs"/>
              </a:rPr>
              <a:t>Ease of integration and additional features that can </a:t>
            </a:r>
            <a:r>
              <a:rPr lang="en-US" sz="1200" b="1">
                <a:solidFill>
                  <a:schemeClr val="bg1"/>
                </a:solidFill>
                <a:latin typeface="Arial Nova"/>
              </a:rPr>
              <a:t>aid with image interpretation and diagnosis will be key moving forward</a:t>
            </a:r>
            <a:endParaRPr kumimoji="0" lang="en-US" sz="1200" b="1" i="0" u="none" strike="noStrike" kern="1200" cap="none" spc="0" normalizeH="0" baseline="0" noProof="0">
              <a:ln>
                <a:noFill/>
              </a:ln>
              <a:solidFill>
                <a:schemeClr val="bg1"/>
              </a:solidFill>
              <a:effectLst/>
              <a:uLnTx/>
              <a:uFillTx/>
              <a:latin typeface="Arial Nova"/>
              <a:ea typeface="+mj-ea"/>
              <a:cs typeface="+mj-cs"/>
            </a:endParaRPr>
          </a:p>
        </p:txBody>
      </p:sp>
      <p:sp>
        <p:nvSpPr>
          <p:cNvPr id="4" name="Title 9">
            <a:extLst>
              <a:ext uri="{FF2B5EF4-FFF2-40B4-BE49-F238E27FC236}">
                <a16:creationId xmlns:a16="http://schemas.microsoft.com/office/drawing/2014/main" id="{99AEE080-D1AF-50D5-B6CC-8F0F766CB5DA}"/>
              </a:ext>
            </a:extLst>
          </p:cNvPr>
          <p:cNvSpPr txBox="1">
            <a:spLocks/>
          </p:cNvSpPr>
          <p:nvPr/>
        </p:nvSpPr>
        <p:spPr>
          <a:xfrm>
            <a:off x="327534" y="2093554"/>
            <a:ext cx="2952262" cy="916409"/>
          </a:xfrm>
          <a:prstGeom prst="rect">
            <a:avLst/>
          </a:prstGeom>
          <a:noFill/>
        </p:spPr>
        <p:txBody>
          <a:bodyPr vert="horz" wrap="square" lIns="0" tIns="0" rIns="0" bIns="0" rtlCol="0" anchor="b" anchorCtr="0">
            <a:noAutofit/>
          </a:bodyPr>
          <a:lstStyle>
            <a:lvl1pPr algn="l" defTabSz="914400" rtl="0" eaLnBrk="1" latinLnBrk="0" hangingPunct="1">
              <a:lnSpc>
                <a:spcPct val="100000"/>
              </a:lnSpc>
              <a:spcBef>
                <a:spcPct val="0"/>
              </a:spcBef>
              <a:buNone/>
              <a:defRPr sz="1800" b="1" kern="1200" cap="none" baseline="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Black" panose="020B0A04020102020204" pitchFamily="34" charset="0"/>
                <a:ea typeface="+mj-ea"/>
                <a:cs typeface="+mj-cs"/>
              </a:rPr>
              <a:t>EXECUTIVE SUMMARY – THE FUTURE </a:t>
            </a:r>
            <a:r>
              <a:rPr lang="en-US" sz="2000" b="0">
                <a:solidFill>
                  <a:schemeClr val="bg1"/>
                </a:solidFill>
                <a:latin typeface="Arial Black" panose="020B0A04020102020204" pitchFamily="34" charset="0"/>
              </a:rPr>
              <a:t>AI IMAGING</a:t>
            </a:r>
            <a:r>
              <a:rPr kumimoji="0" lang="en-US" sz="2000" b="0" i="0" u="none" strike="noStrike" kern="1200" cap="none" spc="0" normalizeH="0" baseline="0" noProof="0">
                <a:ln>
                  <a:noFill/>
                </a:ln>
                <a:solidFill>
                  <a:schemeClr val="bg1"/>
                </a:solidFill>
                <a:effectLst/>
                <a:uLnTx/>
                <a:uFillTx/>
                <a:latin typeface="Arial Black" panose="020B0A04020102020204" pitchFamily="34" charset="0"/>
                <a:ea typeface="+mj-ea"/>
                <a:cs typeface="+mj-cs"/>
              </a:rPr>
              <a:t> LANDSCAPE</a:t>
            </a:r>
          </a:p>
        </p:txBody>
      </p:sp>
      <p:sp>
        <p:nvSpPr>
          <p:cNvPr id="5" name="Slide Number Placeholder 4">
            <a:extLst>
              <a:ext uri="{FF2B5EF4-FFF2-40B4-BE49-F238E27FC236}">
                <a16:creationId xmlns:a16="http://schemas.microsoft.com/office/drawing/2014/main" id="{62990DCD-F599-21E8-ABF3-2D227DBC5D7B}"/>
              </a:ext>
            </a:extLst>
          </p:cNvPr>
          <p:cNvSpPr>
            <a:spLocks noGrp="1"/>
          </p:cNvSpPr>
          <p:nvPr>
            <p:ph type="sldNum" sz="quarter" idx="4"/>
          </p:nvPr>
        </p:nvSpPr>
        <p:spPr/>
        <p:txBody>
          <a:bodyPr/>
          <a:lstStyle/>
          <a:p>
            <a:fld id="{0B479335-2349-41C2-89BC-F663301FC2EB}" type="slidenum">
              <a:rPr lang="en-US" smtClean="0"/>
              <a:pPr/>
              <a:t>4</a:t>
            </a:fld>
            <a:endParaRPr lang="en-US"/>
          </a:p>
        </p:txBody>
      </p:sp>
      <p:sp>
        <p:nvSpPr>
          <p:cNvPr id="8" name="Oval 7">
            <a:extLst>
              <a:ext uri="{FF2B5EF4-FFF2-40B4-BE49-F238E27FC236}">
                <a16:creationId xmlns:a16="http://schemas.microsoft.com/office/drawing/2014/main" id="{4FE7635A-9559-B201-E9EB-8712E321827E}"/>
              </a:ext>
            </a:extLst>
          </p:cNvPr>
          <p:cNvSpPr/>
          <p:nvPr/>
        </p:nvSpPr>
        <p:spPr>
          <a:xfrm>
            <a:off x="6259271" y="911479"/>
            <a:ext cx="633654" cy="633654"/>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40" name="Graphic 39" descr="Bullseye outline">
            <a:extLst>
              <a:ext uri="{FF2B5EF4-FFF2-40B4-BE49-F238E27FC236}">
                <a16:creationId xmlns:a16="http://schemas.microsoft.com/office/drawing/2014/main" id="{0A985E0C-D9A0-8B6F-AC87-C215739A6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0380" y="991881"/>
            <a:ext cx="472851" cy="472851"/>
          </a:xfrm>
          <a:prstGeom prst="rect">
            <a:avLst/>
          </a:prstGeom>
        </p:spPr>
      </p:pic>
      <p:sp>
        <p:nvSpPr>
          <p:cNvPr id="10" name="Oval 9">
            <a:extLst>
              <a:ext uri="{FF2B5EF4-FFF2-40B4-BE49-F238E27FC236}">
                <a16:creationId xmlns:a16="http://schemas.microsoft.com/office/drawing/2014/main" id="{0F28AFCA-2B2D-A708-DA0D-1B5F8ABF2BF9}"/>
              </a:ext>
            </a:extLst>
          </p:cNvPr>
          <p:cNvSpPr/>
          <p:nvPr/>
        </p:nvSpPr>
        <p:spPr>
          <a:xfrm>
            <a:off x="6259271" y="2553632"/>
            <a:ext cx="633654" cy="633654"/>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46" name="Graphic 45" descr="Bar graph with upward trend outline">
            <a:extLst>
              <a:ext uri="{FF2B5EF4-FFF2-40B4-BE49-F238E27FC236}">
                <a16:creationId xmlns:a16="http://schemas.microsoft.com/office/drawing/2014/main" id="{71850012-A665-D2CD-9916-48ECFC895D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9291" y="2641832"/>
            <a:ext cx="457254" cy="457254"/>
          </a:xfrm>
          <a:prstGeom prst="rect">
            <a:avLst/>
          </a:prstGeom>
        </p:spPr>
      </p:pic>
      <p:sp>
        <p:nvSpPr>
          <p:cNvPr id="16" name="Oval 15">
            <a:extLst>
              <a:ext uri="{FF2B5EF4-FFF2-40B4-BE49-F238E27FC236}">
                <a16:creationId xmlns:a16="http://schemas.microsoft.com/office/drawing/2014/main" id="{ABFBD32E-D751-74EA-EFF6-451B6490E7CB}"/>
              </a:ext>
            </a:extLst>
          </p:cNvPr>
          <p:cNvSpPr/>
          <p:nvPr/>
        </p:nvSpPr>
        <p:spPr>
          <a:xfrm>
            <a:off x="6259271" y="4195785"/>
            <a:ext cx="633654" cy="633654"/>
          </a:xfrm>
          <a:prstGeom prst="ellipse">
            <a:avLst/>
          </a:prstGeom>
          <a:gradFill>
            <a:gsLst>
              <a:gs pos="0">
                <a:schemeClr val="accent1"/>
              </a:gs>
              <a:gs pos="100000">
                <a:schemeClr val="accent1">
                  <a:lumMod val="50000"/>
                </a:schemeClr>
              </a:gs>
            </a:gsLst>
            <a:lin ang="0" scaled="1"/>
          </a:gradFill>
          <a:ln w="158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2800">
              <a:solidFill>
                <a:srgbClr val="F9F36D"/>
              </a:solidFill>
              <a:latin typeface="Arial Black" panose="020B0A04020102020204" pitchFamily="34" charset="0"/>
            </a:endParaRPr>
          </a:p>
        </p:txBody>
      </p:sp>
      <p:pic>
        <p:nvPicPr>
          <p:cNvPr id="44" name="Graphic 43" descr="Handshake outline">
            <a:extLst>
              <a:ext uri="{FF2B5EF4-FFF2-40B4-BE49-F238E27FC236}">
                <a16:creationId xmlns:a16="http://schemas.microsoft.com/office/drawing/2014/main" id="{DD72B492-2382-988F-8F82-ADAA75004D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37494" y="4278248"/>
            <a:ext cx="468729" cy="468729"/>
          </a:xfrm>
          <a:prstGeom prst="rect">
            <a:avLst/>
          </a:prstGeom>
        </p:spPr>
      </p:pic>
      <p:grpSp>
        <p:nvGrpSpPr>
          <p:cNvPr id="47" name="Group 46">
            <a:extLst>
              <a:ext uri="{FF2B5EF4-FFF2-40B4-BE49-F238E27FC236}">
                <a16:creationId xmlns:a16="http://schemas.microsoft.com/office/drawing/2014/main" id="{EC5BD506-0288-94CD-417E-6CF7A33E6A1F}"/>
              </a:ext>
            </a:extLst>
          </p:cNvPr>
          <p:cNvGrpSpPr/>
          <p:nvPr/>
        </p:nvGrpSpPr>
        <p:grpSpPr>
          <a:xfrm>
            <a:off x="4038893" y="2475712"/>
            <a:ext cx="1028700" cy="874435"/>
            <a:chOff x="4000793" y="2525989"/>
            <a:chExt cx="1028700" cy="874435"/>
          </a:xfrm>
        </p:grpSpPr>
        <p:sp>
          <p:nvSpPr>
            <p:cNvPr id="31" name="Rectangle: Top Corners Rounded 30">
              <a:extLst>
                <a:ext uri="{FF2B5EF4-FFF2-40B4-BE49-F238E27FC236}">
                  <a16:creationId xmlns:a16="http://schemas.microsoft.com/office/drawing/2014/main" id="{09E6F0EE-6B37-183E-B1CC-B720B8CC122C}"/>
                </a:ext>
              </a:extLst>
            </p:cNvPr>
            <p:cNvSpPr/>
            <p:nvPr/>
          </p:nvSpPr>
          <p:spPr>
            <a:xfrm>
              <a:off x="4000924" y="2525989"/>
              <a:ext cx="1028438" cy="220665"/>
            </a:xfrm>
            <a:prstGeom prst="round2SameRect">
              <a:avLst>
                <a:gd name="adj1" fmla="val 0"/>
                <a:gd name="adj2" fmla="val 0"/>
              </a:avLst>
            </a:prstGeom>
            <a:gradFill>
              <a:gsLst>
                <a:gs pos="100000">
                  <a:schemeClr val="accent1">
                    <a:lumMod val="50000"/>
                  </a:schemeClr>
                </a:gs>
                <a:gs pos="0">
                  <a:schemeClr val="accent1"/>
                </a:gs>
              </a:gsLst>
              <a:lin ang="27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mj-lt"/>
                </a:rPr>
                <a:t>AI software</a:t>
              </a:r>
            </a:p>
          </p:txBody>
        </p:sp>
        <p:sp>
          <p:nvSpPr>
            <p:cNvPr id="29" name="Rectangle: Top Corners Rounded 28">
              <a:extLst>
                <a:ext uri="{FF2B5EF4-FFF2-40B4-BE49-F238E27FC236}">
                  <a16:creationId xmlns:a16="http://schemas.microsoft.com/office/drawing/2014/main" id="{98419422-B0C4-1D98-7454-6961D7D3B449}"/>
                </a:ext>
              </a:extLst>
            </p:cNvPr>
            <p:cNvSpPr/>
            <p:nvPr/>
          </p:nvSpPr>
          <p:spPr>
            <a:xfrm flipV="1">
              <a:off x="4000793" y="2746791"/>
              <a:ext cx="1028700" cy="653633"/>
            </a:xfrm>
            <a:prstGeom prst="round2SameRect">
              <a:avLst>
                <a:gd name="adj1" fmla="val 0"/>
                <a:gd name="adj2" fmla="val 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Graphic 16" descr="Cloud Computing outline">
            <a:extLst>
              <a:ext uri="{FF2B5EF4-FFF2-40B4-BE49-F238E27FC236}">
                <a16:creationId xmlns:a16="http://schemas.microsoft.com/office/drawing/2014/main" id="{4AA172EB-AA60-99CE-563C-F3D9237131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73421" y="2730141"/>
            <a:ext cx="559644" cy="559644"/>
          </a:xfrm>
          <a:prstGeom prst="rect">
            <a:avLst/>
          </a:prstGeom>
        </p:spPr>
      </p:pic>
      <p:sp>
        <p:nvSpPr>
          <p:cNvPr id="21" name="TextBox 20">
            <a:extLst>
              <a:ext uri="{FF2B5EF4-FFF2-40B4-BE49-F238E27FC236}">
                <a16:creationId xmlns:a16="http://schemas.microsoft.com/office/drawing/2014/main" id="{E92F5C8D-2A9E-F6D2-9060-43796B8A2F57}"/>
              </a:ext>
            </a:extLst>
          </p:cNvPr>
          <p:cNvSpPr txBox="1"/>
          <p:nvPr/>
        </p:nvSpPr>
        <p:spPr>
          <a:xfrm>
            <a:off x="7048875" y="146699"/>
            <a:ext cx="1397498" cy="369332"/>
          </a:xfrm>
          <a:prstGeom prst="rect">
            <a:avLst/>
          </a:prstGeom>
          <a:noFill/>
        </p:spPr>
        <p:txBody>
          <a:bodyPr wrap="none" rtlCol="0">
            <a:spAutoFit/>
          </a:bodyPr>
          <a:lstStyle/>
          <a:p>
            <a:r>
              <a:rPr lang="en-US" b="1"/>
              <a:t>Unmet need</a:t>
            </a:r>
          </a:p>
        </p:txBody>
      </p:sp>
      <p:sp>
        <p:nvSpPr>
          <p:cNvPr id="22" name="TextBox 21">
            <a:extLst>
              <a:ext uri="{FF2B5EF4-FFF2-40B4-BE49-F238E27FC236}">
                <a16:creationId xmlns:a16="http://schemas.microsoft.com/office/drawing/2014/main" id="{88D26288-BA94-01A6-5733-B73B25E5E2BD}"/>
              </a:ext>
            </a:extLst>
          </p:cNvPr>
          <p:cNvSpPr txBox="1"/>
          <p:nvPr/>
        </p:nvSpPr>
        <p:spPr>
          <a:xfrm>
            <a:off x="9659003" y="145352"/>
            <a:ext cx="1495794" cy="369332"/>
          </a:xfrm>
          <a:prstGeom prst="rect">
            <a:avLst/>
          </a:prstGeom>
          <a:noFill/>
        </p:spPr>
        <p:txBody>
          <a:bodyPr wrap="none" rtlCol="0">
            <a:spAutoFit/>
          </a:bodyPr>
          <a:lstStyle/>
          <a:p>
            <a:r>
              <a:rPr lang="en-US" b="1" dirty="0"/>
              <a:t>Future trends</a:t>
            </a:r>
          </a:p>
        </p:txBody>
      </p:sp>
    </p:spTree>
    <p:extLst>
      <p:ext uri="{BB962C8B-B14F-4D97-AF65-F5344CB8AC3E}">
        <p14:creationId xmlns:p14="http://schemas.microsoft.com/office/powerpoint/2010/main" val="2419560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A8E7-4CFA-44A3-C322-C5B3857FAF62}"/>
              </a:ext>
            </a:extLst>
          </p:cNvPr>
          <p:cNvSpPr>
            <a:spLocks noGrp="1"/>
          </p:cNvSpPr>
          <p:nvPr>
            <p:ph type="title"/>
          </p:nvPr>
        </p:nvSpPr>
        <p:spPr>
          <a:xfrm>
            <a:off x="554373" y="2375237"/>
            <a:ext cx="11083255" cy="677108"/>
          </a:xfrm>
        </p:spPr>
        <p:txBody>
          <a:bodyPr/>
          <a:lstStyle/>
          <a:p>
            <a:r>
              <a:rPr lang="en-US" dirty="0"/>
              <a:t>Detailed Report</a:t>
            </a:r>
          </a:p>
        </p:txBody>
      </p:sp>
      <p:sp>
        <p:nvSpPr>
          <p:cNvPr id="4" name="Slide Number Placeholder 3">
            <a:extLst>
              <a:ext uri="{FF2B5EF4-FFF2-40B4-BE49-F238E27FC236}">
                <a16:creationId xmlns:a16="http://schemas.microsoft.com/office/drawing/2014/main" id="{D27CAB1B-5894-27F7-DEA8-7A2024A93EBE}"/>
              </a:ext>
            </a:extLst>
          </p:cNvPr>
          <p:cNvSpPr>
            <a:spLocks noGrp="1"/>
          </p:cNvSpPr>
          <p:nvPr>
            <p:ph type="sldNum" sz="quarter" idx="4"/>
          </p:nvPr>
        </p:nvSpPr>
        <p:spPr>
          <a:xfrm>
            <a:off x="334962" y="6537960"/>
            <a:ext cx="121828" cy="123111"/>
          </a:xfrm>
        </p:spPr>
        <p:txBody>
          <a:bodyPr/>
          <a:lstStyle/>
          <a:p>
            <a:fld id="{0B479335-2349-41C2-89BC-F663301FC2EB}" type="slidenum">
              <a:rPr lang="en-US" smtClean="0"/>
              <a:pPr/>
              <a:t>5</a:t>
            </a:fld>
            <a:endParaRPr lang="en-US"/>
          </a:p>
        </p:txBody>
      </p:sp>
    </p:spTree>
    <p:extLst>
      <p:ext uri="{BB962C8B-B14F-4D97-AF65-F5344CB8AC3E}">
        <p14:creationId xmlns:p14="http://schemas.microsoft.com/office/powerpoint/2010/main" val="36588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think-cell data - do not delete" hidden="1">
            <a:extLst>
              <a:ext uri="{FF2B5EF4-FFF2-40B4-BE49-F238E27FC236}">
                <a16:creationId xmlns:a16="http://schemas.microsoft.com/office/drawing/2014/main" id="{E9201742-52F5-7DDE-AB90-1F42F1C4C12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04" imgH="204" progId="TCLayout.ActiveDocument.1">
                  <p:embed/>
                </p:oleObj>
              </mc:Choice>
              <mc:Fallback>
                <p:oleObj name="think-cell Slide" r:id="rId4" imgW="204" imgH="204" progId="TCLayout.ActiveDocument.1">
                  <p:embed/>
                  <p:pic>
                    <p:nvPicPr>
                      <p:cNvPr id="65" name="think-cell data - do not delete" hidden="1">
                        <a:extLst>
                          <a:ext uri="{FF2B5EF4-FFF2-40B4-BE49-F238E27FC236}">
                            <a16:creationId xmlns:a16="http://schemas.microsoft.com/office/drawing/2014/main" id="{E9201742-52F5-7DDE-AB90-1F42F1C4C1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BF108E-27F3-6DD4-06A3-D2DBB7D63853}"/>
              </a:ext>
            </a:extLst>
          </p:cNvPr>
          <p:cNvSpPr>
            <a:spLocks noGrp="1"/>
          </p:cNvSpPr>
          <p:nvPr>
            <p:ph type="title"/>
          </p:nvPr>
        </p:nvSpPr>
        <p:spPr>
          <a:xfrm>
            <a:off x="334963" y="457200"/>
            <a:ext cx="11522075" cy="553998"/>
          </a:xfrm>
        </p:spPr>
        <p:txBody>
          <a:bodyPr vert="horz"/>
          <a:lstStyle/>
          <a:p>
            <a:r>
              <a:rPr lang="en-US"/>
              <a:t>AI imaging could be used alongside BBMs to reduce the need for CSF testing in AD; however, it is unlikely to replace CSF testing as a standalone modality in the near-term</a:t>
            </a:r>
          </a:p>
        </p:txBody>
      </p:sp>
      <p:sp>
        <p:nvSpPr>
          <p:cNvPr id="4" name="Slide Number Placeholder 3">
            <a:extLst>
              <a:ext uri="{FF2B5EF4-FFF2-40B4-BE49-F238E27FC236}">
                <a16:creationId xmlns:a16="http://schemas.microsoft.com/office/drawing/2014/main" id="{C6BE2D22-DC3C-022E-80C5-F4F8A33EB61D}"/>
              </a:ext>
            </a:extLst>
          </p:cNvPr>
          <p:cNvSpPr>
            <a:spLocks noGrp="1"/>
          </p:cNvSpPr>
          <p:nvPr>
            <p:ph type="sldNum" sz="quarter" idx="4"/>
          </p:nvPr>
        </p:nvSpPr>
        <p:spPr/>
        <p:txBody>
          <a:bodyPr/>
          <a:lstStyle/>
          <a:p>
            <a:fld id="{0B479335-2349-41C2-89BC-F663301FC2EB}" type="slidenum">
              <a:rPr lang="en-US" smtClean="0"/>
              <a:pPr/>
              <a:t>6</a:t>
            </a:fld>
            <a:endParaRPr lang="en-US"/>
          </a:p>
        </p:txBody>
      </p:sp>
      <p:sp>
        <p:nvSpPr>
          <p:cNvPr id="5" name="TextBox 4">
            <a:extLst>
              <a:ext uri="{FF2B5EF4-FFF2-40B4-BE49-F238E27FC236}">
                <a16:creationId xmlns:a16="http://schemas.microsoft.com/office/drawing/2014/main" id="{A0AB8CBB-5949-ACD3-007D-C6BDEA1A7595}"/>
              </a:ext>
            </a:extLst>
          </p:cNvPr>
          <p:cNvSpPr txBox="1">
            <a:spLocks/>
          </p:cNvSpPr>
          <p:nvPr/>
        </p:nvSpPr>
        <p:spPr>
          <a:xfrm>
            <a:off x="531513" y="6500056"/>
            <a:ext cx="4912458" cy="338554"/>
          </a:xfrm>
          <a:prstGeom prst="rect">
            <a:avLst/>
          </a:prstGeom>
          <a:noFill/>
        </p:spPr>
        <p:txBody>
          <a:bodyPr wrap="square" rtlCol="0">
            <a:spAutoFit/>
          </a:bodyPr>
          <a:lstStyle/>
          <a:p>
            <a:r>
              <a:rPr lang="en-US" sz="800" dirty="0"/>
              <a:t> </a:t>
            </a:r>
            <a:r>
              <a:rPr lang="en-US" sz="800" dirty="0">
                <a:latin typeface="Nimbus Sans" panose="00000500000000000000" pitchFamily="50" charset="0"/>
              </a:rPr>
              <a:t>¹</a:t>
            </a:r>
            <a:r>
              <a:rPr lang="en-US" sz="800" dirty="0"/>
              <a:t>NYU Langone Health </a:t>
            </a:r>
            <a:r>
              <a:rPr lang="en-US" sz="800" dirty="0" err="1"/>
              <a:t>NewsHub</a:t>
            </a:r>
            <a:r>
              <a:rPr lang="en-US" sz="800" dirty="0">
                <a:solidFill>
                  <a:srgbClr val="212121"/>
                </a:solidFill>
                <a:highlight>
                  <a:srgbClr val="FFFFFF"/>
                </a:highlight>
              </a:rPr>
              <a:t>; </a:t>
            </a:r>
            <a:r>
              <a:rPr lang="en-US" sz="800" baseline="30000" dirty="0">
                <a:solidFill>
                  <a:srgbClr val="212121"/>
                </a:solidFill>
                <a:highlight>
                  <a:srgbClr val="FFFFFF"/>
                </a:highlight>
              </a:rPr>
              <a:t>2</a:t>
            </a:r>
            <a:r>
              <a:rPr lang="en-US" sz="800" dirty="0">
                <a:solidFill>
                  <a:srgbClr val="212121"/>
                </a:solidFill>
                <a:highlight>
                  <a:srgbClr val="FFFFFF"/>
                </a:highlight>
              </a:rPr>
              <a:t>Siemens </a:t>
            </a:r>
            <a:r>
              <a:rPr lang="en-US" sz="800" dirty="0" err="1">
                <a:solidFill>
                  <a:srgbClr val="212121"/>
                </a:solidFill>
                <a:highlight>
                  <a:srgbClr val="FFFFFF"/>
                </a:highlight>
              </a:rPr>
              <a:t>Healthineers</a:t>
            </a:r>
            <a:r>
              <a:rPr lang="en-US" sz="800" dirty="0">
                <a:solidFill>
                  <a:srgbClr val="212121"/>
                </a:solidFill>
                <a:highlight>
                  <a:srgbClr val="FFFFFF"/>
                </a:highlight>
              </a:rPr>
              <a:t>;</a:t>
            </a:r>
            <a:r>
              <a:rPr lang="en-US" sz="800" baseline="30000" dirty="0">
                <a:solidFill>
                  <a:srgbClr val="212121"/>
                </a:solidFill>
                <a:highlight>
                  <a:srgbClr val="FFFFFF"/>
                </a:highlight>
              </a:rPr>
              <a:t> 3</a:t>
            </a:r>
            <a:r>
              <a:rPr lang="en-US" sz="800" dirty="0">
                <a:solidFill>
                  <a:srgbClr val="212121"/>
                </a:solidFill>
                <a:highlight>
                  <a:srgbClr val="FFFFFF"/>
                </a:highlight>
              </a:rPr>
              <a:t>LBN Medical</a:t>
            </a:r>
          </a:p>
          <a:p>
            <a:r>
              <a:rPr lang="en-US" sz="800" baseline="30000" dirty="0">
                <a:solidFill>
                  <a:srgbClr val="212121"/>
                </a:solidFill>
                <a:highlight>
                  <a:srgbClr val="FFFFFF"/>
                </a:highlight>
              </a:rPr>
              <a:t>*</a:t>
            </a:r>
            <a:r>
              <a:rPr lang="en-US" sz="800" dirty="0">
                <a:solidFill>
                  <a:srgbClr val="212121"/>
                </a:solidFill>
                <a:highlight>
                  <a:srgbClr val="FFFFFF"/>
                </a:highlight>
              </a:rPr>
              <a:t>Benefit: Gain to stakeholder resulting from increased MRI/PET usage</a:t>
            </a:r>
            <a:endParaRPr lang="en-US" sz="800" dirty="0"/>
          </a:p>
        </p:txBody>
      </p:sp>
      <p:graphicFrame>
        <p:nvGraphicFramePr>
          <p:cNvPr id="12" name="Table 11">
            <a:extLst>
              <a:ext uri="{FF2B5EF4-FFF2-40B4-BE49-F238E27FC236}">
                <a16:creationId xmlns:a16="http://schemas.microsoft.com/office/drawing/2014/main" id="{3D14D058-9CB0-F2A0-87C0-58F06B49F276}"/>
              </a:ext>
            </a:extLst>
          </p:cNvPr>
          <p:cNvGraphicFramePr>
            <a:graphicFrameLocks noGrp="1"/>
          </p:cNvGraphicFramePr>
          <p:nvPr>
            <p:extLst>
              <p:ext uri="{D42A27DB-BD31-4B8C-83A1-F6EECF244321}">
                <p14:modId xmlns:p14="http://schemas.microsoft.com/office/powerpoint/2010/main" val="3453084425"/>
              </p:ext>
            </p:extLst>
          </p:nvPr>
        </p:nvGraphicFramePr>
        <p:xfrm>
          <a:off x="395876" y="1365592"/>
          <a:ext cx="11400249" cy="3553854"/>
        </p:xfrm>
        <a:graphic>
          <a:graphicData uri="http://schemas.openxmlformats.org/drawingml/2006/table">
            <a:tbl>
              <a:tblPr firstRow="1" bandRow="1">
                <a:tableStyleId>{5C22544A-7EE6-4342-B048-85BDC9FD1C3A}</a:tableStyleId>
              </a:tblPr>
              <a:tblGrid>
                <a:gridCol w="1864724">
                  <a:extLst>
                    <a:ext uri="{9D8B030D-6E8A-4147-A177-3AD203B41FA5}">
                      <a16:colId xmlns:a16="http://schemas.microsoft.com/office/drawing/2014/main" val="361340854"/>
                    </a:ext>
                  </a:extLst>
                </a:gridCol>
                <a:gridCol w="4521200">
                  <a:extLst>
                    <a:ext uri="{9D8B030D-6E8A-4147-A177-3AD203B41FA5}">
                      <a16:colId xmlns:a16="http://schemas.microsoft.com/office/drawing/2014/main" val="2427379947"/>
                    </a:ext>
                  </a:extLst>
                </a:gridCol>
                <a:gridCol w="895350">
                  <a:extLst>
                    <a:ext uri="{9D8B030D-6E8A-4147-A177-3AD203B41FA5}">
                      <a16:colId xmlns:a16="http://schemas.microsoft.com/office/drawing/2014/main" val="4195377463"/>
                    </a:ext>
                  </a:extLst>
                </a:gridCol>
                <a:gridCol w="4118975">
                  <a:extLst>
                    <a:ext uri="{9D8B030D-6E8A-4147-A177-3AD203B41FA5}">
                      <a16:colId xmlns:a16="http://schemas.microsoft.com/office/drawing/2014/main" val="4276035213"/>
                    </a:ext>
                  </a:extLst>
                </a:gridCol>
              </a:tblGrid>
              <a:tr h="412334">
                <a:tc>
                  <a:txBody>
                    <a:bodyPr/>
                    <a:lstStyle/>
                    <a:p>
                      <a:pPr algn="ctr"/>
                      <a:r>
                        <a:rPr lang="en-US" sz="1600" dirty="0"/>
                        <a:t>Driver</a:t>
                      </a:r>
                    </a:p>
                  </a:txBody>
                  <a:tcPr anchor="ctr"/>
                </a:tc>
                <a:tc>
                  <a:txBody>
                    <a:bodyPr/>
                    <a:lstStyle/>
                    <a:p>
                      <a:pPr algn="ctr"/>
                      <a:r>
                        <a:rPr lang="en-US" sz="1600" dirty="0"/>
                        <a:t>Description</a:t>
                      </a:r>
                    </a:p>
                  </a:txBody>
                  <a:tcPr anchor="ctr"/>
                </a:tc>
                <a:tc gridSpan="2">
                  <a:txBody>
                    <a:bodyPr/>
                    <a:lstStyle/>
                    <a:p>
                      <a:pPr algn="ctr"/>
                      <a:r>
                        <a:rPr lang="en-US" sz="1600" b="1" dirty="0"/>
                        <a:t>Stakeholder Benefit</a:t>
                      </a:r>
                      <a:r>
                        <a:rPr lang="en-US" sz="1600" b="1" baseline="30000" dirty="0"/>
                        <a:t>*</a:t>
                      </a:r>
                      <a:endParaRPr lang="en-US" sz="1600" b="1" dirty="0"/>
                    </a:p>
                  </a:txBody>
                  <a:tcPr anchor="ctr"/>
                </a:tc>
                <a:tc hMerge="1">
                  <a:txBody>
                    <a:bodyPr/>
                    <a:lstStyle/>
                    <a:p>
                      <a:endParaRPr lang="en-US" sz="1400" dirty="0"/>
                    </a:p>
                  </a:txBody>
                  <a:tcPr/>
                </a:tc>
                <a:extLst>
                  <a:ext uri="{0D108BD9-81ED-4DB2-BD59-A6C34878D82A}">
                    <a16:rowId xmlns:a16="http://schemas.microsoft.com/office/drawing/2014/main" val="3190017336"/>
                  </a:ext>
                </a:extLst>
              </a:tr>
              <a:tr h="785380">
                <a:tc>
                  <a:txBody>
                    <a:bodyPr/>
                    <a:lstStyle/>
                    <a:p>
                      <a:r>
                        <a:rPr lang="en-US" sz="1400" b="1" dirty="0"/>
                        <a:t>Decreased Scan Time</a:t>
                      </a:r>
                    </a:p>
                  </a:txBody>
                  <a:tcPr anchor="ctr">
                    <a:solidFill>
                      <a:schemeClr val="accent1">
                        <a:lumMod val="20000"/>
                        <a:lumOff val="80000"/>
                      </a:schemeClr>
                    </a:solidFill>
                  </a:tcPr>
                </a:tc>
                <a:tc>
                  <a:txBody>
                    <a:bodyPr/>
                    <a:lstStyle/>
                    <a:p>
                      <a:r>
                        <a:rPr lang="en-US" sz="1400" dirty="0"/>
                        <a:t>Studies have shown up to </a:t>
                      </a:r>
                      <a:r>
                        <a:rPr lang="en-US" sz="1400" b="1" dirty="0"/>
                        <a:t>4x faster scan times </a:t>
                      </a:r>
                      <a:r>
                        <a:rPr lang="en-US" sz="1400" dirty="0"/>
                        <a:t>with AI processing tools</a:t>
                      </a:r>
                      <a:r>
                        <a:rPr lang="en-US" sz="1400" baseline="30000" dirty="0"/>
                        <a:t>1</a:t>
                      </a:r>
                      <a:endParaRPr lang="en-US" sz="1400" dirty="0"/>
                    </a:p>
                  </a:txBody>
                  <a:tcPr anchor="ctr">
                    <a:solidFill>
                      <a:schemeClr val="accent1">
                        <a:lumMod val="20000"/>
                        <a:lumOff val="80000"/>
                      </a:schemeClr>
                    </a:solidFill>
                  </a:tcPr>
                </a:tc>
                <a:tc>
                  <a:txBody>
                    <a:bodyPr/>
                    <a:lstStyle/>
                    <a:p>
                      <a:endParaRPr lang="en-US" sz="1400" dirty="0"/>
                    </a:p>
                  </a:txBody>
                  <a:tcPr anchor="ctr">
                    <a:solidFill>
                      <a:schemeClr val="accent1">
                        <a:lumMod val="20000"/>
                        <a:lumOff val="80000"/>
                      </a:schemeClr>
                    </a:solidFill>
                  </a:tcPr>
                </a:tc>
                <a:tc>
                  <a:txBody>
                    <a:bodyPr/>
                    <a:lstStyle/>
                    <a:p>
                      <a:r>
                        <a:rPr lang="en-US" sz="1400" dirty="0"/>
                        <a:t>Increased </a:t>
                      </a:r>
                      <a:r>
                        <a:rPr lang="en-US" sz="1400" b="1" dirty="0"/>
                        <a:t>machine availability </a:t>
                      </a:r>
                      <a:r>
                        <a:rPr lang="en-US" sz="1400" dirty="0"/>
                        <a:t>would allow imaging centers to scan a </a:t>
                      </a:r>
                      <a:r>
                        <a:rPr lang="en-US" sz="1400" b="1" dirty="0"/>
                        <a:t>greater volume</a:t>
                      </a:r>
                      <a:r>
                        <a:rPr lang="en-US" sz="1400" dirty="0"/>
                        <a:t> of patients</a:t>
                      </a:r>
                    </a:p>
                  </a:txBody>
                  <a:tcPr anchor="ctr">
                    <a:solidFill>
                      <a:schemeClr val="accent1">
                        <a:lumMod val="20000"/>
                        <a:lumOff val="80000"/>
                      </a:schemeClr>
                    </a:solidFill>
                  </a:tcPr>
                </a:tc>
                <a:extLst>
                  <a:ext uri="{0D108BD9-81ED-4DB2-BD59-A6C34878D82A}">
                    <a16:rowId xmlns:a16="http://schemas.microsoft.com/office/drawing/2014/main" val="33672963"/>
                  </a:ext>
                </a:extLst>
              </a:tr>
              <a:tr h="785380">
                <a:tc rowSpan="2">
                  <a:txBody>
                    <a:bodyPr/>
                    <a:lstStyle/>
                    <a:p>
                      <a:r>
                        <a:rPr lang="en-US" sz="1400" b="1" dirty="0"/>
                        <a:t>Increased Confidence in Scan Quality</a:t>
                      </a:r>
                    </a:p>
                  </a:txBody>
                  <a:tcPr anchor="ctr">
                    <a:solidFill>
                      <a:schemeClr val="bg1">
                        <a:lumMod val="95000"/>
                      </a:schemeClr>
                    </a:solidFill>
                  </a:tcPr>
                </a:tc>
                <a:tc rowSpan="2">
                  <a:txBody>
                    <a:bodyPr/>
                    <a:lstStyle/>
                    <a:p>
                      <a:r>
                        <a:rPr lang="en-US" sz="1400" b="1" dirty="0"/>
                        <a:t>Real-time motion tracking </a:t>
                      </a:r>
                      <a:r>
                        <a:rPr lang="en-US" sz="1400" dirty="0"/>
                        <a:t>and </a:t>
                      </a:r>
                      <a:r>
                        <a:rPr lang="en-US" sz="1400" b="1" dirty="0"/>
                        <a:t>gating optimization</a:t>
                      </a:r>
                      <a:r>
                        <a:rPr lang="en-US" sz="1400" dirty="0"/>
                        <a:t>, and </a:t>
                      </a:r>
                      <a:r>
                        <a:rPr lang="en-US" sz="1400" b="1" dirty="0"/>
                        <a:t>post-processing AI tools </a:t>
                      </a:r>
                      <a:r>
                        <a:rPr lang="en-US" sz="1400" dirty="0"/>
                        <a:t>could correct for </a:t>
                      </a:r>
                      <a:r>
                        <a:rPr lang="en-US" sz="1400" b="1" dirty="0"/>
                        <a:t>motion artifact </a:t>
                      </a:r>
                      <a:r>
                        <a:rPr lang="en-US" sz="1400" dirty="0"/>
                        <a:t>in MRI and PET scans</a:t>
                      </a:r>
                    </a:p>
                  </a:txBody>
                  <a:tcPr anchor="ctr">
                    <a:solidFill>
                      <a:schemeClr val="bg1">
                        <a:lumMod val="95000"/>
                      </a:schemeClr>
                    </a:solidFill>
                  </a:tcPr>
                </a:tc>
                <a:tc>
                  <a:txBody>
                    <a:bodyPr/>
                    <a:lstStyle/>
                    <a:p>
                      <a:endParaRPr lang="en-US" sz="1400" dirty="0"/>
                    </a:p>
                  </a:txBody>
                  <a:tcPr anchor="ctr">
                    <a:solidFill>
                      <a:schemeClr val="bg1">
                        <a:lumMod val="85000"/>
                      </a:schemeClr>
                    </a:solidFill>
                  </a:tcPr>
                </a:tc>
                <a:tc>
                  <a:txBody>
                    <a:bodyPr/>
                    <a:lstStyle/>
                    <a:p>
                      <a:r>
                        <a:rPr lang="en-US" sz="1400" b="1" dirty="0"/>
                        <a:t>Greater scan quality</a:t>
                      </a:r>
                      <a:r>
                        <a:rPr lang="en-US" sz="1400" b="0" dirty="0"/>
                        <a:t> would reduce the need for </a:t>
                      </a:r>
                      <a:r>
                        <a:rPr lang="en-US" sz="1400" b="1" dirty="0"/>
                        <a:t>repeat scans</a:t>
                      </a:r>
                      <a:r>
                        <a:rPr lang="en-US" sz="1400" b="0" dirty="0"/>
                        <a:t> and </a:t>
                      </a:r>
                      <a:r>
                        <a:rPr lang="en-US" sz="1400" b="1" dirty="0"/>
                        <a:t>patient callbacks</a:t>
                      </a:r>
                      <a:r>
                        <a:rPr lang="en-US" sz="1400" b="0" dirty="0"/>
                        <a:t>, minimizing unnecessary strain on </a:t>
                      </a:r>
                      <a:r>
                        <a:rPr lang="en-US" sz="1400" b="1" dirty="0"/>
                        <a:t>imaging facilities</a:t>
                      </a:r>
                    </a:p>
                  </a:txBody>
                  <a:tcPr anchor="ctr">
                    <a:solidFill>
                      <a:schemeClr val="bg1">
                        <a:lumMod val="85000"/>
                      </a:schemeClr>
                    </a:solidFill>
                  </a:tcPr>
                </a:tc>
                <a:extLst>
                  <a:ext uri="{0D108BD9-81ED-4DB2-BD59-A6C34878D82A}">
                    <a16:rowId xmlns:a16="http://schemas.microsoft.com/office/drawing/2014/main" val="4238962012"/>
                  </a:ext>
                </a:extLst>
              </a:tr>
              <a:tr h="785380">
                <a:tc vMerge="1">
                  <a:txBody>
                    <a:bodyPr/>
                    <a:lstStyle/>
                    <a:p>
                      <a:endParaRPr lang="en-US" sz="1400" b="1" dirty="0"/>
                    </a:p>
                  </a:txBody>
                  <a:tcPr/>
                </a:tc>
                <a:tc vMerge="1">
                  <a:txBody>
                    <a:bodyPr/>
                    <a:lstStyle/>
                    <a:p>
                      <a:endParaRPr dirty="0"/>
                    </a:p>
                  </a:txBody>
                  <a:tcPr/>
                </a:tc>
                <a:tc>
                  <a:txBody>
                    <a:bodyPr/>
                    <a:lstStyle/>
                    <a:p>
                      <a:endParaRPr lang="en-US" sz="1400" dirty="0"/>
                    </a:p>
                  </a:txBody>
                  <a:tcPr anchor="c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Movement correction </a:t>
                      </a:r>
                      <a:r>
                        <a:rPr lang="en-US" sz="1400" dirty="0"/>
                        <a:t>would allow for roomier, less restrictive scanners, </a:t>
                      </a:r>
                      <a:r>
                        <a:rPr lang="en-US" sz="1400" b="1" dirty="0"/>
                        <a:t>reducing</a:t>
                      </a:r>
                      <a:r>
                        <a:rPr lang="en-US" sz="1400" dirty="0"/>
                        <a:t> </a:t>
                      </a:r>
                      <a:r>
                        <a:rPr lang="en-US" sz="1400" b="1" dirty="0"/>
                        <a:t>patient discomfort</a:t>
                      </a:r>
                    </a:p>
                  </a:txBody>
                  <a:tcPr anchor="ctr">
                    <a:solidFill>
                      <a:schemeClr val="bg1">
                        <a:lumMod val="75000"/>
                      </a:schemeClr>
                    </a:solidFill>
                  </a:tcPr>
                </a:tc>
                <a:extLst>
                  <a:ext uri="{0D108BD9-81ED-4DB2-BD59-A6C34878D82A}">
                    <a16:rowId xmlns:a16="http://schemas.microsoft.com/office/drawing/2014/main" val="1536863627"/>
                  </a:ext>
                </a:extLst>
              </a:tr>
              <a:tr h="785380">
                <a:tc>
                  <a:txBody>
                    <a:bodyPr/>
                    <a:lstStyle/>
                    <a:p>
                      <a:r>
                        <a:rPr lang="en-US" sz="1400" b="1" dirty="0"/>
                        <a:t>Enhancement of Weaker Scanners</a:t>
                      </a:r>
                    </a:p>
                  </a:txBody>
                  <a:tcPr anchor="ctr">
                    <a:solidFill>
                      <a:schemeClr val="accent1">
                        <a:lumMod val="20000"/>
                        <a:lumOff val="80000"/>
                      </a:schemeClr>
                    </a:solidFill>
                  </a:tcPr>
                </a:tc>
                <a:tc>
                  <a:txBody>
                    <a:bodyPr/>
                    <a:lstStyle/>
                    <a:p>
                      <a:r>
                        <a:rPr lang="en-US" sz="1400"/>
                        <a:t>Improved </a:t>
                      </a:r>
                      <a:r>
                        <a:rPr lang="en-US" sz="1400" b="1"/>
                        <a:t>accuracy </a:t>
                      </a:r>
                      <a:r>
                        <a:rPr lang="en-US" sz="1400"/>
                        <a:t>and </a:t>
                      </a:r>
                      <a:r>
                        <a:rPr lang="en-US" sz="1400" b="1"/>
                        <a:t>resolution</a:t>
                      </a:r>
                      <a:r>
                        <a:rPr lang="en-US" sz="1400"/>
                        <a:t> may enable </a:t>
                      </a:r>
                      <a:r>
                        <a:rPr lang="en-US" sz="1400" b="1"/>
                        <a:t>1.5T </a:t>
                      </a:r>
                      <a:r>
                        <a:rPr lang="en-US" sz="1400"/>
                        <a:t>magnetic field strength scanners to </a:t>
                      </a:r>
                      <a:r>
                        <a:rPr lang="en-US" sz="1400" b="1"/>
                        <a:t>approach the quality </a:t>
                      </a:r>
                      <a:r>
                        <a:rPr lang="en-US" sz="1400"/>
                        <a:t>of </a:t>
                      </a:r>
                      <a:r>
                        <a:rPr lang="en-US" sz="1400" b="1"/>
                        <a:t>3T scanners</a:t>
                      </a:r>
                      <a:r>
                        <a:rPr lang="en-US" sz="1400"/>
                        <a:t>, which are 30%-40% more expensive</a:t>
                      </a:r>
                      <a:r>
                        <a:rPr lang="en-US" sz="1400" baseline="30000"/>
                        <a:t>2,3</a:t>
                      </a:r>
                      <a:endParaRPr lang="en-US" sz="1400"/>
                    </a:p>
                  </a:txBody>
                  <a:tcPr anchor="ctr">
                    <a:solidFill>
                      <a:schemeClr val="accent1">
                        <a:lumMod val="20000"/>
                        <a:lumOff val="80000"/>
                      </a:schemeClr>
                    </a:solidFill>
                  </a:tcPr>
                </a:tc>
                <a:tc>
                  <a:txBody>
                    <a:bodyPr/>
                    <a:lstStyle/>
                    <a:p>
                      <a:endParaRPr lang="en-US" sz="1400" dirty="0"/>
                    </a:p>
                  </a:txBody>
                  <a:tcPr anchor="ctr">
                    <a:solidFill>
                      <a:schemeClr val="accent1">
                        <a:lumMod val="20000"/>
                        <a:lumOff val="80000"/>
                      </a:schemeClr>
                    </a:solidFill>
                  </a:tcPr>
                </a:tc>
                <a:tc>
                  <a:txBody>
                    <a:bodyPr/>
                    <a:lstStyle/>
                    <a:p>
                      <a:r>
                        <a:rPr lang="en-US" sz="1400" dirty="0"/>
                        <a:t>A </a:t>
                      </a:r>
                      <a:r>
                        <a:rPr lang="en-US" sz="1400" b="1" dirty="0"/>
                        <a:t>broadened network </a:t>
                      </a:r>
                      <a:r>
                        <a:rPr lang="en-US" sz="1400" dirty="0"/>
                        <a:t>of </a:t>
                      </a:r>
                      <a:r>
                        <a:rPr lang="en-US" sz="1400" b="1" dirty="0"/>
                        <a:t>capable scanners </a:t>
                      </a:r>
                      <a:r>
                        <a:rPr lang="en-US" sz="1400" dirty="0"/>
                        <a:t>would improve </a:t>
                      </a:r>
                      <a:r>
                        <a:rPr lang="en-US" sz="1400" b="1" dirty="0"/>
                        <a:t>patient access </a:t>
                      </a:r>
                      <a:r>
                        <a:rPr lang="en-US" sz="1400" dirty="0"/>
                        <a:t>to </a:t>
                      </a:r>
                      <a:r>
                        <a:rPr lang="en-US" sz="1400" b="1" dirty="0"/>
                        <a:t>minimally-invasive </a:t>
                      </a:r>
                      <a:r>
                        <a:rPr lang="en-US" sz="1400" dirty="0"/>
                        <a:t>diagnostics</a:t>
                      </a:r>
                    </a:p>
                  </a:txBody>
                  <a:tcPr anchor="ctr">
                    <a:solidFill>
                      <a:schemeClr val="accent1">
                        <a:lumMod val="20000"/>
                        <a:lumOff val="80000"/>
                      </a:schemeClr>
                    </a:solidFill>
                  </a:tcPr>
                </a:tc>
                <a:extLst>
                  <a:ext uri="{0D108BD9-81ED-4DB2-BD59-A6C34878D82A}">
                    <a16:rowId xmlns:a16="http://schemas.microsoft.com/office/drawing/2014/main" val="1733943918"/>
                  </a:ext>
                </a:extLst>
              </a:tr>
            </a:tbl>
          </a:graphicData>
        </a:graphic>
      </p:graphicFrame>
      <p:sp>
        <p:nvSpPr>
          <p:cNvPr id="17" name="Rectangle: Rounded Corners 16">
            <a:extLst>
              <a:ext uri="{FF2B5EF4-FFF2-40B4-BE49-F238E27FC236}">
                <a16:creationId xmlns:a16="http://schemas.microsoft.com/office/drawing/2014/main" id="{74091068-D343-A542-DD57-72CDE27B5B75}"/>
              </a:ext>
            </a:extLst>
          </p:cNvPr>
          <p:cNvSpPr>
            <a:spLocks/>
          </p:cNvSpPr>
          <p:nvPr/>
        </p:nvSpPr>
        <p:spPr>
          <a:xfrm>
            <a:off x="531513" y="5373182"/>
            <a:ext cx="6731181" cy="653369"/>
          </a:xfrm>
          <a:prstGeom prst="roundRect">
            <a:avLst>
              <a:gd name="adj" fmla="val 22260"/>
            </a:avLst>
          </a:prstGeom>
          <a:gradFill>
            <a:gsLst>
              <a:gs pos="100000">
                <a:schemeClr val="accent2">
                  <a:lumMod val="50000"/>
                </a:schemeClr>
              </a:gs>
              <a:gs pos="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2F2F2"/>
                </a:solidFill>
                <a:effectLst/>
                <a:uLnTx/>
                <a:uFillTx/>
                <a:latin typeface="+mj-lt"/>
                <a:ea typeface="+mn-ea"/>
                <a:cs typeface="+mn-cs"/>
              </a:rPr>
              <a:t>Given current capabilities, AI-driven imaging is expected to be used alongside BBMs in the near term</a:t>
            </a:r>
          </a:p>
        </p:txBody>
      </p:sp>
      <p:sp>
        <p:nvSpPr>
          <p:cNvPr id="18" name="Oval 17">
            <a:extLst>
              <a:ext uri="{FF2B5EF4-FFF2-40B4-BE49-F238E27FC236}">
                <a16:creationId xmlns:a16="http://schemas.microsoft.com/office/drawing/2014/main" id="{71E57B77-0F3E-2043-8FAE-46D3555ECF69}"/>
              </a:ext>
            </a:extLst>
          </p:cNvPr>
          <p:cNvSpPr>
            <a:spLocks/>
          </p:cNvSpPr>
          <p:nvPr/>
        </p:nvSpPr>
        <p:spPr>
          <a:xfrm>
            <a:off x="416991" y="5107675"/>
            <a:ext cx="504825" cy="5048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2"/>
                </a:solidFill>
              </a:rPr>
              <a:t>!</a:t>
            </a:r>
          </a:p>
        </p:txBody>
      </p:sp>
      <p:sp>
        <p:nvSpPr>
          <p:cNvPr id="22" name="TextBox 21">
            <a:extLst>
              <a:ext uri="{FF2B5EF4-FFF2-40B4-BE49-F238E27FC236}">
                <a16:creationId xmlns:a16="http://schemas.microsoft.com/office/drawing/2014/main" id="{F6415CA1-9B97-F1F0-6AE8-94BC7B8A4B97}"/>
              </a:ext>
            </a:extLst>
          </p:cNvPr>
          <p:cNvSpPr txBox="1"/>
          <p:nvPr/>
        </p:nvSpPr>
        <p:spPr>
          <a:xfrm>
            <a:off x="1033759" y="5060201"/>
            <a:ext cx="2642891" cy="329706"/>
          </a:xfrm>
          <a:prstGeom prst="rect">
            <a:avLst/>
          </a:prstGeom>
          <a:noFill/>
        </p:spPr>
        <p:txBody>
          <a:bodyPr wrap="square" lIns="0" rIns="0" rtlCol="0">
            <a:spAutoFit/>
          </a:bodyPr>
          <a:lstStyle/>
          <a:p>
            <a:pPr algn="ctr">
              <a:lnSpc>
                <a:spcPct val="85000"/>
              </a:lnSpc>
            </a:pPr>
            <a:r>
              <a:rPr lang="en-US" b="1" dirty="0">
                <a:solidFill>
                  <a:schemeClr val="accent2"/>
                </a:solidFill>
                <a:latin typeface="Arial Black" panose="020B0A04020102020204" pitchFamily="34" charset="0"/>
              </a:rPr>
              <a:t>Critical Implication</a:t>
            </a:r>
          </a:p>
        </p:txBody>
      </p:sp>
      <p:sp>
        <p:nvSpPr>
          <p:cNvPr id="24" name="Oval 23">
            <a:extLst>
              <a:ext uri="{FF2B5EF4-FFF2-40B4-BE49-F238E27FC236}">
                <a16:creationId xmlns:a16="http://schemas.microsoft.com/office/drawing/2014/main" id="{6EC13A0D-831B-2457-7975-0E2DB217F802}"/>
              </a:ext>
            </a:extLst>
          </p:cNvPr>
          <p:cNvSpPr>
            <a:spLocks/>
          </p:cNvSpPr>
          <p:nvPr/>
        </p:nvSpPr>
        <p:spPr>
          <a:xfrm>
            <a:off x="416991" y="5107675"/>
            <a:ext cx="504825" cy="504825"/>
          </a:xfrm>
          <a:prstGeom prst="ellipse">
            <a:avLst/>
          </a:prstGeom>
          <a:no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255B08-6CDD-1455-B4FE-42EEF2F5F914}"/>
              </a:ext>
            </a:extLst>
          </p:cNvPr>
          <p:cNvSpPr>
            <a:spLocks/>
          </p:cNvSpPr>
          <p:nvPr/>
        </p:nvSpPr>
        <p:spPr>
          <a:xfrm>
            <a:off x="334962" y="1122873"/>
            <a:ext cx="5809332" cy="242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i="1" dirty="0">
                <a:solidFill>
                  <a:schemeClr val="accent1"/>
                </a:solidFill>
                <a:latin typeface="+mj-lt"/>
              </a:rPr>
              <a:t>Drivers of AI-Driven Imaging Adoption</a:t>
            </a:r>
          </a:p>
        </p:txBody>
      </p:sp>
      <p:pic>
        <p:nvPicPr>
          <p:cNvPr id="27" name="Graphic 26" descr="Users with solid fill">
            <a:extLst>
              <a:ext uri="{FF2B5EF4-FFF2-40B4-BE49-F238E27FC236}">
                <a16:creationId xmlns:a16="http://schemas.microsoft.com/office/drawing/2014/main" id="{DE627FAB-7651-9BB5-925D-299BB7F8E1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8537" y="3476247"/>
            <a:ext cx="521455" cy="521455"/>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08E679BB-300A-96CA-E9DD-B7E4F0E16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8537" y="1899859"/>
            <a:ext cx="521455" cy="521455"/>
          </a:xfrm>
          <a:prstGeom prst="rect">
            <a:avLst/>
          </a:prstGeom>
        </p:spPr>
      </p:pic>
      <p:pic>
        <p:nvPicPr>
          <p:cNvPr id="30" name="Graphic 29" descr="Users with solid fill">
            <a:extLst>
              <a:ext uri="{FF2B5EF4-FFF2-40B4-BE49-F238E27FC236}">
                <a16:creationId xmlns:a16="http://schemas.microsoft.com/office/drawing/2014/main" id="{EA697343-71BC-28EE-A1D6-F3BD090E4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8537" y="4266795"/>
            <a:ext cx="521455" cy="521455"/>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F7FE23F0-3A68-36C0-1904-591EBC0FA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8537" y="2693374"/>
            <a:ext cx="521455" cy="521455"/>
          </a:xfrm>
          <a:prstGeom prst="rect">
            <a:avLst/>
          </a:prstGeom>
        </p:spPr>
      </p:pic>
      <p:sp>
        <p:nvSpPr>
          <p:cNvPr id="33" name="TextBox 32">
            <a:extLst>
              <a:ext uri="{FF2B5EF4-FFF2-40B4-BE49-F238E27FC236}">
                <a16:creationId xmlns:a16="http://schemas.microsoft.com/office/drawing/2014/main" id="{88CE7AB0-AA31-95DB-3FD3-8B8EB0E2A1EA}"/>
              </a:ext>
            </a:extLst>
          </p:cNvPr>
          <p:cNvSpPr txBox="1"/>
          <p:nvPr/>
        </p:nvSpPr>
        <p:spPr>
          <a:xfrm>
            <a:off x="8077200" y="5242483"/>
            <a:ext cx="1678409" cy="914766"/>
          </a:xfrm>
          <a:prstGeom prst="rect">
            <a:avLst/>
          </a:prstGeom>
          <a:noFill/>
          <a:ln w="19050">
            <a:solidFill>
              <a:schemeClr val="accent1"/>
            </a:solidFill>
            <a:prstDash val="dash"/>
          </a:ln>
        </p:spPr>
        <p:txBody>
          <a:bodyPr wrap="square" rtlCol="0">
            <a:noAutofit/>
          </a:bodyPr>
          <a:lstStyle/>
          <a:p>
            <a:pPr algn="ctr"/>
            <a:r>
              <a:rPr lang="en-US" sz="1200" b="1" dirty="0"/>
              <a:t>Key</a:t>
            </a:r>
          </a:p>
          <a:p>
            <a:pPr>
              <a:spcBef>
                <a:spcPts val="600"/>
              </a:spcBef>
            </a:pPr>
            <a:r>
              <a:rPr lang="en-US" sz="1100" dirty="0"/>
              <a:t>            Imaging Centers</a:t>
            </a:r>
          </a:p>
          <a:p>
            <a:r>
              <a:rPr lang="en-US" sz="1100" dirty="0"/>
              <a:t>  </a:t>
            </a:r>
          </a:p>
          <a:p>
            <a:r>
              <a:rPr lang="en-US" sz="1100" dirty="0"/>
              <a:t>            Patients</a:t>
            </a: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8C58EE0E-2AF1-739D-9376-F9ECB1AC3A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5015" y="5456341"/>
            <a:ext cx="338938" cy="338938"/>
          </a:xfrm>
          <a:prstGeom prst="rect">
            <a:avLst/>
          </a:prstGeom>
        </p:spPr>
      </p:pic>
      <p:pic>
        <p:nvPicPr>
          <p:cNvPr id="35" name="Graphic 34" descr="Users with solid fill">
            <a:extLst>
              <a:ext uri="{FF2B5EF4-FFF2-40B4-BE49-F238E27FC236}">
                <a16:creationId xmlns:a16="http://schemas.microsoft.com/office/drawing/2014/main" id="{2835A445-D008-A549-F903-8D4B24C6E1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5015" y="5805611"/>
            <a:ext cx="338938" cy="338938"/>
          </a:xfrm>
          <a:prstGeom prst="rect">
            <a:avLst/>
          </a:prstGeom>
        </p:spPr>
      </p:pic>
    </p:spTree>
    <p:extLst>
      <p:ext uri="{BB962C8B-B14F-4D97-AF65-F5344CB8AC3E}">
        <p14:creationId xmlns:p14="http://schemas.microsoft.com/office/powerpoint/2010/main" val="4134351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10431-92D0-9569-D4AF-CF46498A4EF8}"/>
              </a:ext>
            </a:extLst>
          </p:cNvPr>
          <p:cNvSpPr>
            <a:spLocks noGrp="1"/>
          </p:cNvSpPr>
          <p:nvPr>
            <p:ph type="title"/>
          </p:nvPr>
        </p:nvSpPr>
        <p:spPr>
          <a:xfrm>
            <a:off x="334962" y="277351"/>
            <a:ext cx="11522075" cy="553998"/>
          </a:xfrm>
        </p:spPr>
        <p:txBody>
          <a:bodyPr/>
          <a:lstStyle/>
          <a:p>
            <a:r>
              <a:rPr lang="en-US"/>
              <a:t>With an increase in AI-powered software, the ability to integrate with imaging devices, unique software features, and pricing models will help differentiate currently available options for AD</a:t>
            </a:r>
          </a:p>
        </p:txBody>
      </p:sp>
      <p:sp>
        <p:nvSpPr>
          <p:cNvPr id="4" name="Slide Number Placeholder 3">
            <a:extLst>
              <a:ext uri="{FF2B5EF4-FFF2-40B4-BE49-F238E27FC236}">
                <a16:creationId xmlns:a16="http://schemas.microsoft.com/office/drawing/2014/main" id="{5BD02074-E8F3-5CAD-8D26-F658045771CB}"/>
              </a:ext>
            </a:extLst>
          </p:cNvPr>
          <p:cNvSpPr>
            <a:spLocks noGrp="1"/>
          </p:cNvSpPr>
          <p:nvPr>
            <p:ph type="sldNum" sz="quarter" idx="4"/>
          </p:nvPr>
        </p:nvSpPr>
        <p:spPr/>
        <p:txBody>
          <a:bodyPr/>
          <a:lstStyle/>
          <a:p>
            <a:fld id="{0B479335-2349-41C2-89BC-F663301FC2EB}" type="slidenum">
              <a:rPr lang="en-US" smtClean="0"/>
              <a:pPr/>
              <a:t>7</a:t>
            </a:fld>
            <a:endParaRPr lang="en-US"/>
          </a:p>
        </p:txBody>
      </p:sp>
      <p:sp>
        <p:nvSpPr>
          <p:cNvPr id="5" name="TextBox 4">
            <a:extLst>
              <a:ext uri="{FF2B5EF4-FFF2-40B4-BE49-F238E27FC236}">
                <a16:creationId xmlns:a16="http://schemas.microsoft.com/office/drawing/2014/main" id="{F5EA62D1-B8D1-0C8E-AF39-5AFDA330A3B9}"/>
              </a:ext>
            </a:extLst>
          </p:cNvPr>
          <p:cNvSpPr txBox="1"/>
          <p:nvPr/>
        </p:nvSpPr>
        <p:spPr>
          <a:xfrm>
            <a:off x="1641420" y="2634314"/>
            <a:ext cx="1234633" cy="369332"/>
          </a:xfrm>
          <a:prstGeom prst="rect">
            <a:avLst/>
          </a:prstGeom>
          <a:noFill/>
        </p:spPr>
        <p:txBody>
          <a:bodyPr wrap="none" rtlCol="0">
            <a:spAutoFit/>
          </a:bodyPr>
          <a:lstStyle/>
          <a:p>
            <a:r>
              <a:rPr lang="en-US" b="1"/>
              <a:t>Integration</a:t>
            </a:r>
          </a:p>
        </p:txBody>
      </p:sp>
      <p:sp>
        <p:nvSpPr>
          <p:cNvPr id="6" name="TextBox 5">
            <a:extLst>
              <a:ext uri="{FF2B5EF4-FFF2-40B4-BE49-F238E27FC236}">
                <a16:creationId xmlns:a16="http://schemas.microsoft.com/office/drawing/2014/main" id="{D4B6820E-56DE-7B88-5140-0B6DA6CA6124}"/>
              </a:ext>
            </a:extLst>
          </p:cNvPr>
          <p:cNvSpPr txBox="1"/>
          <p:nvPr/>
        </p:nvSpPr>
        <p:spPr>
          <a:xfrm>
            <a:off x="5180869" y="2634314"/>
            <a:ext cx="1911357" cy="369332"/>
          </a:xfrm>
          <a:prstGeom prst="rect">
            <a:avLst/>
          </a:prstGeom>
          <a:noFill/>
        </p:spPr>
        <p:txBody>
          <a:bodyPr wrap="none" rtlCol="0">
            <a:spAutoFit/>
          </a:bodyPr>
          <a:lstStyle/>
          <a:p>
            <a:r>
              <a:rPr lang="en-US" b="1"/>
              <a:t>Software features</a:t>
            </a:r>
          </a:p>
        </p:txBody>
      </p:sp>
      <p:sp>
        <p:nvSpPr>
          <p:cNvPr id="7" name="TextBox 6">
            <a:extLst>
              <a:ext uri="{FF2B5EF4-FFF2-40B4-BE49-F238E27FC236}">
                <a16:creationId xmlns:a16="http://schemas.microsoft.com/office/drawing/2014/main" id="{D9014D74-D70E-2FBD-E608-919A86CB55D8}"/>
              </a:ext>
            </a:extLst>
          </p:cNvPr>
          <p:cNvSpPr txBox="1"/>
          <p:nvPr/>
        </p:nvSpPr>
        <p:spPr>
          <a:xfrm>
            <a:off x="9195384" y="2634314"/>
            <a:ext cx="1637949" cy="369332"/>
          </a:xfrm>
          <a:prstGeom prst="rect">
            <a:avLst/>
          </a:prstGeom>
          <a:noFill/>
        </p:spPr>
        <p:txBody>
          <a:bodyPr wrap="none" rtlCol="0">
            <a:spAutoFit/>
          </a:bodyPr>
          <a:lstStyle/>
          <a:p>
            <a:r>
              <a:rPr lang="en-US" b="1"/>
              <a:t>Pricing models</a:t>
            </a:r>
          </a:p>
        </p:txBody>
      </p:sp>
      <p:sp>
        <p:nvSpPr>
          <p:cNvPr id="8" name="Rectangle 7">
            <a:extLst>
              <a:ext uri="{FF2B5EF4-FFF2-40B4-BE49-F238E27FC236}">
                <a16:creationId xmlns:a16="http://schemas.microsoft.com/office/drawing/2014/main" id="{1259312C-6C9B-61C2-6079-85BA9C794539}"/>
              </a:ext>
            </a:extLst>
          </p:cNvPr>
          <p:cNvSpPr/>
          <p:nvPr/>
        </p:nvSpPr>
        <p:spPr>
          <a:xfrm>
            <a:off x="708870" y="3301454"/>
            <a:ext cx="3141677" cy="233213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rPr>
              <a:t>Most software offers the ability to integrate with Picture Archiving and Communication Systems (PACS), but not all are accompanied by additional stand-alone/third-party or web-based platforms that could help differentiate themselves from the competition by offering seamless user experiences</a:t>
            </a:r>
          </a:p>
        </p:txBody>
      </p:sp>
      <p:sp>
        <p:nvSpPr>
          <p:cNvPr id="9" name="Rectangle 8">
            <a:extLst>
              <a:ext uri="{FF2B5EF4-FFF2-40B4-BE49-F238E27FC236}">
                <a16:creationId xmlns:a16="http://schemas.microsoft.com/office/drawing/2014/main" id="{4DCC1356-EF12-7CCB-1C35-A11807F9E0FA}"/>
              </a:ext>
            </a:extLst>
          </p:cNvPr>
          <p:cNvSpPr/>
          <p:nvPr/>
        </p:nvSpPr>
        <p:spPr>
          <a:xfrm>
            <a:off x="8464492" y="3301454"/>
            <a:ext cx="3141677" cy="2332133"/>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rPr>
              <a:t>Accommodating</a:t>
            </a:r>
            <a:r>
              <a:rPr lang="en-US" sz="1400" dirty="0">
                <a:solidFill>
                  <a:schemeClr val="tx1"/>
                </a:solidFill>
              </a:rPr>
              <a:t> pricing models can be matched to needs of institution type; for example, subscription based for large institutions or pay as you go for smaller radiology centers</a:t>
            </a:r>
          </a:p>
        </p:txBody>
      </p:sp>
      <p:sp>
        <p:nvSpPr>
          <p:cNvPr id="10" name="Rectangle 9">
            <a:extLst>
              <a:ext uri="{FF2B5EF4-FFF2-40B4-BE49-F238E27FC236}">
                <a16:creationId xmlns:a16="http://schemas.microsoft.com/office/drawing/2014/main" id="{28846263-767E-8F03-0B62-2EB5ADEBE951}"/>
              </a:ext>
            </a:extLst>
          </p:cNvPr>
          <p:cNvSpPr/>
          <p:nvPr/>
        </p:nvSpPr>
        <p:spPr>
          <a:xfrm>
            <a:off x="4586681" y="3301454"/>
            <a:ext cx="3141677" cy="2332133"/>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rPr>
              <a:t>Key features like the </a:t>
            </a:r>
            <a:r>
              <a:rPr lang="en-US" sz="1400" b="1" dirty="0">
                <a:solidFill>
                  <a:schemeClr val="tx1"/>
                </a:solidFill>
              </a:rPr>
              <a:t>ability to detect ARIA </a:t>
            </a:r>
            <a:r>
              <a:rPr lang="en-US" sz="1400" dirty="0">
                <a:solidFill>
                  <a:schemeClr val="tx1"/>
                </a:solidFill>
              </a:rPr>
              <a:t>in patients undergoing ATT, volumetric measurements of white or </a:t>
            </a:r>
            <a:r>
              <a:rPr lang="en-US" sz="1400">
                <a:solidFill>
                  <a:schemeClr val="tx1"/>
                </a:solidFill>
              </a:rPr>
              <a:t>grey</a:t>
            </a:r>
            <a:r>
              <a:rPr lang="en-US" sz="1400" dirty="0">
                <a:solidFill>
                  <a:schemeClr val="tx1"/>
                </a:solidFill>
              </a:rPr>
              <a:t> matter, or to perform contrast weighted images, or</a:t>
            </a:r>
            <a:r>
              <a:rPr lang="en-US" sz="1400" dirty="0">
                <a:solidFill>
                  <a:srgbClr val="FF0000"/>
                </a:solidFill>
              </a:rPr>
              <a:t> </a:t>
            </a:r>
            <a:r>
              <a:rPr lang="en-US" sz="1400" dirty="0">
                <a:solidFill>
                  <a:schemeClr val="tx1"/>
                </a:solidFill>
              </a:rPr>
              <a:t>multi-time-point or normative comparisons will also determine which software can offer the best set of features that respond to healthcare system needs</a:t>
            </a:r>
          </a:p>
        </p:txBody>
      </p:sp>
      <p:sp>
        <p:nvSpPr>
          <p:cNvPr id="11" name="Rectangle 10">
            <a:extLst>
              <a:ext uri="{FF2B5EF4-FFF2-40B4-BE49-F238E27FC236}">
                <a16:creationId xmlns:a16="http://schemas.microsoft.com/office/drawing/2014/main" id="{0FB02BA2-9983-35E7-32B0-6311FCE40848}"/>
              </a:ext>
            </a:extLst>
          </p:cNvPr>
          <p:cNvSpPr>
            <a:spLocks/>
          </p:cNvSpPr>
          <p:nvPr/>
        </p:nvSpPr>
        <p:spPr>
          <a:xfrm>
            <a:off x="1142701" y="1385196"/>
            <a:ext cx="9987691" cy="692497"/>
          </a:xfrm>
          <a:prstGeom prst="rect">
            <a:avLst/>
          </a:prstGeom>
          <a:solidFill>
            <a:schemeClr val="accent1">
              <a:lumMod val="20000"/>
              <a:lumOff val="80000"/>
              <a:alpha val="50196"/>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a:solidFill>
                  <a:schemeClr val="tx1"/>
                </a:solidFill>
              </a:rPr>
              <a:t>As the number of AI-powered software solutions continues to increase, so does the competition with these three areas being key components that will help differentiate products in the space</a:t>
            </a:r>
          </a:p>
        </p:txBody>
      </p:sp>
    </p:spTree>
    <p:extLst>
      <p:ext uri="{BB962C8B-B14F-4D97-AF65-F5344CB8AC3E}">
        <p14:creationId xmlns:p14="http://schemas.microsoft.com/office/powerpoint/2010/main" val="4170548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8C45-566E-57CB-9387-FCA453910BCE}"/>
              </a:ext>
            </a:extLst>
          </p:cNvPr>
          <p:cNvSpPr>
            <a:spLocks noGrp="1"/>
          </p:cNvSpPr>
          <p:nvPr>
            <p:ph type="title"/>
          </p:nvPr>
        </p:nvSpPr>
        <p:spPr>
          <a:xfrm>
            <a:off x="334963" y="310039"/>
            <a:ext cx="11522075" cy="553998"/>
          </a:xfrm>
        </p:spPr>
        <p:txBody>
          <a:bodyPr/>
          <a:lstStyle/>
          <a:p>
            <a:r>
              <a:rPr lang="en-US" i="1" u="sng" dirty="0"/>
              <a:t>MRI</a:t>
            </a:r>
            <a:r>
              <a:rPr lang="en-US" dirty="0"/>
              <a:t>: Most current FDA-approved AI-powered software offers similar integration with MRI scanners but with varied features</a:t>
            </a:r>
          </a:p>
        </p:txBody>
      </p:sp>
      <p:sp>
        <p:nvSpPr>
          <p:cNvPr id="4" name="Slide Number Placeholder 3">
            <a:extLst>
              <a:ext uri="{FF2B5EF4-FFF2-40B4-BE49-F238E27FC236}">
                <a16:creationId xmlns:a16="http://schemas.microsoft.com/office/drawing/2014/main" id="{32D050EA-2B15-A49F-52A2-EB055AD29DDF}"/>
              </a:ext>
            </a:extLst>
          </p:cNvPr>
          <p:cNvSpPr>
            <a:spLocks noGrp="1"/>
          </p:cNvSpPr>
          <p:nvPr>
            <p:ph type="sldNum" sz="quarter" idx="4"/>
          </p:nvPr>
        </p:nvSpPr>
        <p:spPr/>
        <p:txBody>
          <a:bodyPr/>
          <a:lstStyle/>
          <a:p>
            <a:fld id="{0B479335-2349-41C2-89BC-F663301FC2EB}" type="slidenum">
              <a:rPr lang="en-US" smtClean="0"/>
              <a:pPr/>
              <a:t>8</a:t>
            </a:fld>
            <a:endParaRPr lang="en-US"/>
          </a:p>
        </p:txBody>
      </p:sp>
      <p:graphicFrame>
        <p:nvGraphicFramePr>
          <p:cNvPr id="9" name="Table 8">
            <a:extLst>
              <a:ext uri="{FF2B5EF4-FFF2-40B4-BE49-F238E27FC236}">
                <a16:creationId xmlns:a16="http://schemas.microsoft.com/office/drawing/2014/main" id="{7403D2D6-84AB-A748-4C54-9278BC367F2B}"/>
              </a:ext>
            </a:extLst>
          </p:cNvPr>
          <p:cNvGraphicFramePr>
            <a:graphicFrameLocks noGrp="1"/>
          </p:cNvGraphicFramePr>
          <p:nvPr>
            <p:extLst>
              <p:ext uri="{D42A27DB-BD31-4B8C-83A1-F6EECF244321}">
                <p14:modId xmlns:p14="http://schemas.microsoft.com/office/powerpoint/2010/main" val="1233937036"/>
              </p:ext>
            </p:extLst>
          </p:nvPr>
        </p:nvGraphicFramePr>
        <p:xfrm>
          <a:off x="334962" y="1106230"/>
          <a:ext cx="11522073" cy="3063240"/>
        </p:xfrm>
        <a:graphic>
          <a:graphicData uri="http://schemas.openxmlformats.org/drawingml/2006/table">
            <a:tbl>
              <a:tblPr firstRow="1" bandRow="1">
                <a:tableStyleId>{5C22544A-7EE6-4342-B048-85BDC9FD1C3A}</a:tableStyleId>
              </a:tblPr>
              <a:tblGrid>
                <a:gridCol w="1118360">
                  <a:extLst>
                    <a:ext uri="{9D8B030D-6E8A-4147-A177-3AD203B41FA5}">
                      <a16:colId xmlns:a16="http://schemas.microsoft.com/office/drawing/2014/main" val="4106629885"/>
                    </a:ext>
                  </a:extLst>
                </a:gridCol>
                <a:gridCol w="962991">
                  <a:extLst>
                    <a:ext uri="{9D8B030D-6E8A-4147-A177-3AD203B41FA5}">
                      <a16:colId xmlns:a16="http://schemas.microsoft.com/office/drawing/2014/main" val="2622296614"/>
                    </a:ext>
                  </a:extLst>
                </a:gridCol>
                <a:gridCol w="1850887">
                  <a:extLst>
                    <a:ext uri="{9D8B030D-6E8A-4147-A177-3AD203B41FA5}">
                      <a16:colId xmlns:a16="http://schemas.microsoft.com/office/drawing/2014/main" val="3334901621"/>
                    </a:ext>
                  </a:extLst>
                </a:gridCol>
                <a:gridCol w="2782957">
                  <a:extLst>
                    <a:ext uri="{9D8B030D-6E8A-4147-A177-3AD203B41FA5}">
                      <a16:colId xmlns:a16="http://schemas.microsoft.com/office/drawing/2014/main" val="3119479883"/>
                    </a:ext>
                  </a:extLst>
                </a:gridCol>
                <a:gridCol w="1245704">
                  <a:extLst>
                    <a:ext uri="{9D8B030D-6E8A-4147-A177-3AD203B41FA5}">
                      <a16:colId xmlns:a16="http://schemas.microsoft.com/office/drawing/2014/main" val="1500887446"/>
                    </a:ext>
                  </a:extLst>
                </a:gridCol>
                <a:gridCol w="883478">
                  <a:extLst>
                    <a:ext uri="{9D8B030D-6E8A-4147-A177-3AD203B41FA5}">
                      <a16:colId xmlns:a16="http://schemas.microsoft.com/office/drawing/2014/main" val="1407909755"/>
                    </a:ext>
                  </a:extLst>
                </a:gridCol>
                <a:gridCol w="909983">
                  <a:extLst>
                    <a:ext uri="{9D8B030D-6E8A-4147-A177-3AD203B41FA5}">
                      <a16:colId xmlns:a16="http://schemas.microsoft.com/office/drawing/2014/main" val="1962869197"/>
                    </a:ext>
                  </a:extLst>
                </a:gridCol>
                <a:gridCol w="936487">
                  <a:extLst>
                    <a:ext uri="{9D8B030D-6E8A-4147-A177-3AD203B41FA5}">
                      <a16:colId xmlns:a16="http://schemas.microsoft.com/office/drawing/2014/main" val="3853481658"/>
                    </a:ext>
                  </a:extLst>
                </a:gridCol>
                <a:gridCol w="831226">
                  <a:extLst>
                    <a:ext uri="{9D8B030D-6E8A-4147-A177-3AD203B41FA5}">
                      <a16:colId xmlns:a16="http://schemas.microsoft.com/office/drawing/2014/main" val="2094985634"/>
                    </a:ext>
                  </a:extLst>
                </a:gridCol>
              </a:tblGrid>
              <a:tr h="320040">
                <a:tc>
                  <a:txBody>
                    <a:bodyPr/>
                    <a:lstStyle/>
                    <a:p>
                      <a:r>
                        <a:rPr lang="en-US" sz="900" b="1">
                          <a:latin typeface="+mj-lt"/>
                        </a:rPr>
                        <a:t>Product</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Company </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Integration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Key features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Pricing model</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Detection/</a:t>
                      </a:r>
                      <a:br>
                        <a:rPr lang="en-US" sz="900" b="1">
                          <a:latin typeface="+mj-lt"/>
                        </a:rPr>
                      </a:br>
                      <a:r>
                        <a:rPr lang="en-US" sz="900" b="1">
                          <a:latin typeface="+mj-lt"/>
                        </a:rPr>
                        <a:t>diagnosis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Prognosis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Monitoring</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ARIA detection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extLst>
                  <a:ext uri="{0D108BD9-81ED-4DB2-BD59-A6C34878D82A}">
                    <a16:rowId xmlns:a16="http://schemas.microsoft.com/office/drawing/2014/main" val="211840432"/>
                  </a:ext>
                </a:extLst>
              </a:tr>
              <a:tr h="355442">
                <a:tc>
                  <a:txBody>
                    <a:bodyPr/>
                    <a:lstStyle/>
                    <a:p>
                      <a:r>
                        <a:rPr lang="en-US" sz="900" b="1" baseline="0" dirty="0">
                          <a:solidFill>
                            <a:schemeClr val="accent1"/>
                          </a:solidFill>
                          <a:latin typeface="+mj-lt"/>
                        </a:rPr>
                        <a:t>Pixyl.Neuro.BV</a:t>
                      </a:r>
                      <a:r>
                        <a:rPr lang="en-US" sz="900" b="1" baseline="30000" dirty="0">
                          <a:solidFill>
                            <a:schemeClr val="accent1"/>
                          </a:solidFill>
                          <a:latin typeface="+mj-lt"/>
                        </a:rPr>
                        <a:t>1</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900" err="1"/>
                        <a:t>Pixyl</a:t>
                      </a:r>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Integration in standard reading environment (PACS), integration via AI marketplace or distribution platform, stand-alone web based</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Brain volume quantification, brain segmentation, comparison with normative values, longitudinal analysis</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Subscription</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27218568"/>
                  </a:ext>
                </a:extLst>
              </a:tr>
              <a:tr h="355442">
                <a:tc>
                  <a:txBody>
                    <a:bodyPr/>
                    <a:lstStyle/>
                    <a:p>
                      <a:r>
                        <a:rPr lang="en-US" sz="900" b="1" baseline="0" dirty="0" err="1">
                          <a:solidFill>
                            <a:schemeClr val="accent1"/>
                          </a:solidFill>
                          <a:latin typeface="+mj-lt"/>
                        </a:rPr>
                        <a:t>ARIAscore</a:t>
                      </a:r>
                      <a:r>
                        <a:rPr lang="en-US" sz="900" b="1" baseline="0" dirty="0">
                          <a:solidFill>
                            <a:schemeClr val="accent1"/>
                          </a:solidFill>
                          <a:latin typeface="+mj-lt"/>
                        </a:rPr>
                        <a:t> structure</a:t>
                      </a:r>
                      <a:r>
                        <a:rPr lang="en-US" sz="900" b="1" baseline="30000" dirty="0">
                          <a:solidFill>
                            <a:schemeClr val="accent1"/>
                          </a:solidFill>
                          <a:latin typeface="+mj-lt"/>
                        </a:rPr>
                        <a:t>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900"/>
                        <a:t>ARIAmed</a:t>
                      </a:r>
                      <a:r>
                        <a:rPr lang="en-US" sz="900" b="1" i="0" kern="1200" baseline="30000">
                          <a:solidFill>
                            <a:schemeClr val="accent1"/>
                          </a:solidFill>
                          <a:latin typeface="+mn-lt"/>
                          <a:ea typeface="+mn-ea"/>
                          <a:cs typeface="+mn-cs"/>
                        </a:rPr>
                        <a:t>†</a:t>
                      </a:r>
                      <a:endParaRPr lang="en-US" sz="900" i="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Integration in standard reading environment (PACS)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Brain tissue and anatomy segmentation, volume quantification, normative comparison, report generation, WMH detection and quantification</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Pay-per-use based on number of analyses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99251887"/>
                  </a:ext>
                </a:extLst>
              </a:tr>
              <a:tr h="213265">
                <a:tc>
                  <a:txBody>
                    <a:bodyPr/>
                    <a:lstStyle/>
                    <a:p>
                      <a:r>
                        <a:rPr lang="en-US" sz="900" b="1" baseline="0" dirty="0">
                          <a:solidFill>
                            <a:schemeClr val="accent1"/>
                          </a:solidFill>
                          <a:latin typeface="+mj-lt"/>
                        </a:rPr>
                        <a:t>QyScore</a:t>
                      </a:r>
                      <a:r>
                        <a:rPr lang="en-US" sz="900" b="1" baseline="30000" dirty="0">
                          <a:solidFill>
                            <a:schemeClr val="accent1"/>
                          </a:solidFill>
                          <a:latin typeface="+mj-lt"/>
                        </a:rPr>
                        <a:t>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900" err="1"/>
                        <a:t>Qynapse</a:t>
                      </a: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Integration in standard reading environment (PACS), integration via AI marketplace or distribution platform, stand-alone web-based</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Automatic labeling and volumetric quantification of segmented central nervous system structures; decreases image reading variability and segmentation errors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Subscription</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38678114"/>
                  </a:ext>
                </a:extLst>
              </a:tr>
              <a:tr h="213265">
                <a:tc>
                  <a:txBody>
                    <a:bodyPr/>
                    <a:lstStyle/>
                    <a:p>
                      <a:r>
                        <a:rPr lang="en-US" sz="900" b="1" baseline="0" dirty="0">
                          <a:solidFill>
                            <a:schemeClr val="accent1"/>
                          </a:solidFill>
                          <a:latin typeface="+mj-lt"/>
                        </a:rPr>
                        <a:t>Trace4AD</a:t>
                      </a:r>
                      <a:r>
                        <a:rPr lang="en-US" sz="900" b="1" baseline="30000" dirty="0">
                          <a:solidFill>
                            <a:schemeClr val="accent1"/>
                          </a:solidFill>
                          <a:latin typeface="+mj-lt"/>
                        </a:rPr>
                        <a:t>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900" err="1"/>
                        <a:t>DeepTrace</a:t>
                      </a:r>
                      <a:r>
                        <a:rPr lang="en-US" sz="900"/>
                        <a:t> Technologies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dirty="0"/>
                        <a:t>Stand-alone third party application, stand-alone web-based</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Provides risk (low or high) of having or progressing to AD within 24 months by an automatic reading of the subject's brain grey matter obtained from a 3D structural T1-weighted MRI brain study, also in combination with subject’s neuropsychological measures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Subscription</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57088980"/>
                  </a:ext>
                </a:extLst>
              </a:tr>
            </a:tbl>
          </a:graphicData>
        </a:graphic>
      </p:graphicFrame>
      <p:sp>
        <p:nvSpPr>
          <p:cNvPr id="10" name="Rectangle 9">
            <a:extLst>
              <a:ext uri="{FF2B5EF4-FFF2-40B4-BE49-F238E27FC236}">
                <a16:creationId xmlns:a16="http://schemas.microsoft.com/office/drawing/2014/main" id="{AB0CEB81-E800-68B6-0ECC-AFC697655C67}"/>
              </a:ext>
            </a:extLst>
          </p:cNvPr>
          <p:cNvSpPr>
            <a:spLocks/>
          </p:cNvSpPr>
          <p:nvPr/>
        </p:nvSpPr>
        <p:spPr>
          <a:xfrm>
            <a:off x="334962" y="821085"/>
            <a:ext cx="5809332" cy="242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i="1" dirty="0">
                <a:solidFill>
                  <a:schemeClr val="accent1"/>
                </a:solidFill>
                <a:latin typeface="+mj-lt"/>
              </a:rPr>
              <a:t>FDA-approved products*</a:t>
            </a:r>
          </a:p>
        </p:txBody>
      </p:sp>
      <p:pic>
        <p:nvPicPr>
          <p:cNvPr id="6" name="Graphic 5" descr="Checkmark with solid fill">
            <a:extLst>
              <a:ext uri="{FF2B5EF4-FFF2-40B4-BE49-F238E27FC236}">
                <a16:creationId xmlns:a16="http://schemas.microsoft.com/office/drawing/2014/main" id="{7CF11B67-2919-E700-7935-DCFDFB0C2F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5166" y="1633885"/>
            <a:ext cx="315729" cy="315729"/>
          </a:xfrm>
          <a:prstGeom prst="rect">
            <a:avLst/>
          </a:prstGeom>
        </p:spPr>
      </p:pic>
      <p:pic>
        <p:nvPicPr>
          <p:cNvPr id="12" name="Graphic 11" descr="Checkmark with solid fill">
            <a:extLst>
              <a:ext uri="{FF2B5EF4-FFF2-40B4-BE49-F238E27FC236}">
                <a16:creationId xmlns:a16="http://schemas.microsoft.com/office/drawing/2014/main" id="{12CD511F-E289-B725-E60E-215AC4D17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5165" y="2227728"/>
            <a:ext cx="315729" cy="315729"/>
          </a:xfrm>
          <a:prstGeom prst="rect">
            <a:avLst/>
          </a:prstGeom>
        </p:spPr>
      </p:pic>
      <p:pic>
        <p:nvPicPr>
          <p:cNvPr id="14" name="Graphic 13" descr="Checkmark with solid fill">
            <a:extLst>
              <a:ext uri="{FF2B5EF4-FFF2-40B4-BE49-F238E27FC236}">
                <a16:creationId xmlns:a16="http://schemas.microsoft.com/office/drawing/2014/main" id="{33D74284-7AFE-9536-50FE-AF47782C95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1299" y="2782110"/>
            <a:ext cx="315729" cy="315729"/>
          </a:xfrm>
          <a:prstGeom prst="rect">
            <a:avLst/>
          </a:prstGeom>
        </p:spPr>
      </p:pic>
      <p:pic>
        <p:nvPicPr>
          <p:cNvPr id="15" name="Graphic 14" descr="Checkmark with solid fill">
            <a:extLst>
              <a:ext uri="{FF2B5EF4-FFF2-40B4-BE49-F238E27FC236}">
                <a16:creationId xmlns:a16="http://schemas.microsoft.com/office/drawing/2014/main" id="{87B22485-8B4A-5628-C469-8100F360D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4382" y="3581652"/>
            <a:ext cx="315729" cy="315729"/>
          </a:xfrm>
          <a:prstGeom prst="rect">
            <a:avLst/>
          </a:prstGeom>
        </p:spPr>
      </p:pic>
      <p:pic>
        <p:nvPicPr>
          <p:cNvPr id="16" name="Graphic 15" descr="Checkmark with solid fill">
            <a:extLst>
              <a:ext uri="{FF2B5EF4-FFF2-40B4-BE49-F238E27FC236}">
                <a16:creationId xmlns:a16="http://schemas.microsoft.com/office/drawing/2014/main" id="{E021F123-516C-9E4B-B12D-8C0B4279B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3114" y="1633884"/>
            <a:ext cx="315729" cy="315729"/>
          </a:xfrm>
          <a:prstGeom prst="rect">
            <a:avLst/>
          </a:prstGeom>
        </p:spPr>
      </p:pic>
      <p:pic>
        <p:nvPicPr>
          <p:cNvPr id="18" name="Graphic 17" descr="Checkmark with solid fill">
            <a:extLst>
              <a:ext uri="{FF2B5EF4-FFF2-40B4-BE49-F238E27FC236}">
                <a16:creationId xmlns:a16="http://schemas.microsoft.com/office/drawing/2014/main" id="{F9F19E30-8F2B-6C15-2549-DC5C53B77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3114" y="2227728"/>
            <a:ext cx="315729" cy="315729"/>
          </a:xfrm>
          <a:prstGeom prst="rect">
            <a:avLst/>
          </a:prstGeom>
        </p:spPr>
      </p:pic>
      <p:pic>
        <p:nvPicPr>
          <p:cNvPr id="19" name="Graphic 18" descr="Checkmark with solid fill">
            <a:extLst>
              <a:ext uri="{FF2B5EF4-FFF2-40B4-BE49-F238E27FC236}">
                <a16:creationId xmlns:a16="http://schemas.microsoft.com/office/drawing/2014/main" id="{C49027ED-92B3-F187-CD4E-EE02D647E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3114" y="2782110"/>
            <a:ext cx="315729" cy="315729"/>
          </a:xfrm>
          <a:prstGeom prst="rect">
            <a:avLst/>
          </a:prstGeom>
        </p:spPr>
      </p:pic>
      <p:pic>
        <p:nvPicPr>
          <p:cNvPr id="20" name="Graphic 19" descr="Checkmark with solid fill">
            <a:extLst>
              <a:ext uri="{FF2B5EF4-FFF2-40B4-BE49-F238E27FC236}">
                <a16:creationId xmlns:a16="http://schemas.microsoft.com/office/drawing/2014/main" id="{7FFA6A41-34DA-7936-BAC5-5BDDDAF002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3113" y="3581652"/>
            <a:ext cx="315729" cy="315729"/>
          </a:xfrm>
          <a:prstGeom prst="rect">
            <a:avLst/>
          </a:prstGeom>
        </p:spPr>
      </p:pic>
      <p:sp>
        <p:nvSpPr>
          <p:cNvPr id="21" name="TextBox 20">
            <a:extLst>
              <a:ext uri="{FF2B5EF4-FFF2-40B4-BE49-F238E27FC236}">
                <a16:creationId xmlns:a16="http://schemas.microsoft.com/office/drawing/2014/main" id="{88E695B2-26FA-83FE-AC11-D79EF3BC57D4}"/>
              </a:ext>
            </a:extLst>
          </p:cNvPr>
          <p:cNvSpPr txBox="1"/>
          <p:nvPr/>
        </p:nvSpPr>
        <p:spPr>
          <a:xfrm>
            <a:off x="395876" y="6333373"/>
            <a:ext cx="9564553" cy="461665"/>
          </a:xfrm>
          <a:prstGeom prst="rect">
            <a:avLst/>
          </a:prstGeom>
          <a:noFill/>
        </p:spPr>
        <p:txBody>
          <a:bodyPr wrap="square" rtlCol="0">
            <a:spAutoFit/>
          </a:bodyPr>
          <a:lstStyle/>
          <a:p>
            <a:r>
              <a:rPr lang="en-US" sz="800" dirty="0"/>
              <a:t>*Non-comprehensive list, </a:t>
            </a:r>
            <a:r>
              <a:rPr lang="en-US" sz="800" baseline="30000" dirty="0"/>
              <a:t>†</a:t>
            </a:r>
            <a:r>
              <a:rPr lang="en-US" sz="800" dirty="0" err="1"/>
              <a:t>ARIAmed</a:t>
            </a:r>
            <a:r>
              <a:rPr lang="en-US" sz="800" dirty="0"/>
              <a:t>: Artificial intelligence in radiology med, </a:t>
            </a:r>
            <a:r>
              <a:rPr lang="en-US" sz="800" baseline="30000" dirty="0"/>
              <a:t>‡</a:t>
            </a:r>
            <a:r>
              <a:rPr lang="en-US" sz="800" dirty="0"/>
              <a:t>Based on where they are in their FDA submission process</a:t>
            </a:r>
          </a:p>
          <a:p>
            <a:pPr>
              <a:spcAft>
                <a:spcPts val="600"/>
              </a:spcAft>
            </a:pPr>
            <a:r>
              <a:rPr lang="en-US" sz="800" dirty="0"/>
              <a:t>1. https://pixyl.ai/other-neurodegenerative-disease/ 2. https://arzt.airamed.de/en/airascore-structure 3. https://qynapse.com/qyscore/ 4. https://www.deeptracetech.com/products.html </a:t>
            </a:r>
            <a:br>
              <a:rPr lang="en-US" sz="800" dirty="0"/>
            </a:br>
            <a:r>
              <a:rPr lang="en-US" sz="800" dirty="0"/>
              <a:t>5. https://www.neurophet.com/Products/AQUA 6. https://icometrix.com/services/icobrain-dm</a:t>
            </a:r>
          </a:p>
        </p:txBody>
      </p:sp>
      <p:graphicFrame>
        <p:nvGraphicFramePr>
          <p:cNvPr id="22" name="Table 21">
            <a:extLst>
              <a:ext uri="{FF2B5EF4-FFF2-40B4-BE49-F238E27FC236}">
                <a16:creationId xmlns:a16="http://schemas.microsoft.com/office/drawing/2014/main" id="{706F3E2E-82A8-B599-7135-A7506B2324C2}"/>
              </a:ext>
            </a:extLst>
          </p:cNvPr>
          <p:cNvGraphicFramePr>
            <a:graphicFrameLocks noGrp="1"/>
          </p:cNvGraphicFramePr>
          <p:nvPr>
            <p:extLst>
              <p:ext uri="{D42A27DB-BD31-4B8C-83A1-F6EECF244321}">
                <p14:modId xmlns:p14="http://schemas.microsoft.com/office/powerpoint/2010/main" val="3653613605"/>
              </p:ext>
            </p:extLst>
          </p:nvPr>
        </p:nvGraphicFramePr>
        <p:xfrm>
          <a:off x="359688" y="4653953"/>
          <a:ext cx="11522073" cy="1497221"/>
        </p:xfrm>
        <a:graphic>
          <a:graphicData uri="http://schemas.openxmlformats.org/drawingml/2006/table">
            <a:tbl>
              <a:tblPr firstRow="1" bandRow="1">
                <a:tableStyleId>{5C22544A-7EE6-4342-B048-85BDC9FD1C3A}</a:tableStyleId>
              </a:tblPr>
              <a:tblGrid>
                <a:gridCol w="1118360">
                  <a:extLst>
                    <a:ext uri="{9D8B030D-6E8A-4147-A177-3AD203B41FA5}">
                      <a16:colId xmlns:a16="http://schemas.microsoft.com/office/drawing/2014/main" val="4106629885"/>
                    </a:ext>
                  </a:extLst>
                </a:gridCol>
                <a:gridCol w="962991">
                  <a:extLst>
                    <a:ext uri="{9D8B030D-6E8A-4147-A177-3AD203B41FA5}">
                      <a16:colId xmlns:a16="http://schemas.microsoft.com/office/drawing/2014/main" val="2622296614"/>
                    </a:ext>
                  </a:extLst>
                </a:gridCol>
                <a:gridCol w="1850887">
                  <a:extLst>
                    <a:ext uri="{9D8B030D-6E8A-4147-A177-3AD203B41FA5}">
                      <a16:colId xmlns:a16="http://schemas.microsoft.com/office/drawing/2014/main" val="3334901621"/>
                    </a:ext>
                  </a:extLst>
                </a:gridCol>
                <a:gridCol w="2782957">
                  <a:extLst>
                    <a:ext uri="{9D8B030D-6E8A-4147-A177-3AD203B41FA5}">
                      <a16:colId xmlns:a16="http://schemas.microsoft.com/office/drawing/2014/main" val="3119479883"/>
                    </a:ext>
                  </a:extLst>
                </a:gridCol>
                <a:gridCol w="1245704">
                  <a:extLst>
                    <a:ext uri="{9D8B030D-6E8A-4147-A177-3AD203B41FA5}">
                      <a16:colId xmlns:a16="http://schemas.microsoft.com/office/drawing/2014/main" val="1500887446"/>
                    </a:ext>
                  </a:extLst>
                </a:gridCol>
                <a:gridCol w="883478">
                  <a:extLst>
                    <a:ext uri="{9D8B030D-6E8A-4147-A177-3AD203B41FA5}">
                      <a16:colId xmlns:a16="http://schemas.microsoft.com/office/drawing/2014/main" val="1407909755"/>
                    </a:ext>
                  </a:extLst>
                </a:gridCol>
                <a:gridCol w="909983">
                  <a:extLst>
                    <a:ext uri="{9D8B030D-6E8A-4147-A177-3AD203B41FA5}">
                      <a16:colId xmlns:a16="http://schemas.microsoft.com/office/drawing/2014/main" val="1962869197"/>
                    </a:ext>
                  </a:extLst>
                </a:gridCol>
                <a:gridCol w="936487">
                  <a:extLst>
                    <a:ext uri="{9D8B030D-6E8A-4147-A177-3AD203B41FA5}">
                      <a16:colId xmlns:a16="http://schemas.microsoft.com/office/drawing/2014/main" val="3853481658"/>
                    </a:ext>
                  </a:extLst>
                </a:gridCol>
                <a:gridCol w="831226">
                  <a:extLst>
                    <a:ext uri="{9D8B030D-6E8A-4147-A177-3AD203B41FA5}">
                      <a16:colId xmlns:a16="http://schemas.microsoft.com/office/drawing/2014/main" val="2094985634"/>
                    </a:ext>
                  </a:extLst>
                </a:gridCol>
              </a:tblGrid>
              <a:tr h="402285">
                <a:tc>
                  <a:txBody>
                    <a:bodyPr/>
                    <a:lstStyle/>
                    <a:p>
                      <a:r>
                        <a:rPr lang="en-US" sz="900" b="1">
                          <a:latin typeface="+mj-lt"/>
                        </a:rPr>
                        <a:t>Product</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Company </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Integration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Key features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Pricing model</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Detection/</a:t>
                      </a:r>
                      <a:br>
                        <a:rPr lang="en-US" sz="900" b="1">
                          <a:latin typeface="+mj-lt"/>
                        </a:rPr>
                      </a:br>
                      <a:r>
                        <a:rPr lang="en-US" sz="900" b="1">
                          <a:latin typeface="+mj-lt"/>
                        </a:rPr>
                        <a:t>diagnosis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Prognosis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Monitoring</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900" b="1">
                          <a:latin typeface="+mj-lt"/>
                        </a:rPr>
                        <a:t>ARIA detection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extLst>
                  <a:ext uri="{0D108BD9-81ED-4DB2-BD59-A6C34878D82A}">
                    <a16:rowId xmlns:a16="http://schemas.microsoft.com/office/drawing/2014/main" val="211840432"/>
                  </a:ext>
                </a:extLst>
              </a:tr>
              <a:tr h="703999">
                <a:tc>
                  <a:txBody>
                    <a:bodyPr/>
                    <a:lstStyle/>
                    <a:p>
                      <a:r>
                        <a:rPr lang="en-US" sz="900" b="1" dirty="0" err="1">
                          <a:solidFill>
                            <a:schemeClr val="accent1"/>
                          </a:solidFill>
                          <a:latin typeface="+mj-lt"/>
                        </a:rPr>
                        <a:t>Neurophet</a:t>
                      </a:r>
                      <a:r>
                        <a:rPr lang="en-US" sz="900" b="1" dirty="0">
                          <a:solidFill>
                            <a:schemeClr val="accent1"/>
                          </a:solidFill>
                          <a:latin typeface="+mj-lt"/>
                        </a:rPr>
                        <a:t> AQUA AD</a:t>
                      </a:r>
                      <a:r>
                        <a:rPr lang="en-US" sz="900" b="1" baseline="30000" dirty="0">
                          <a:solidFill>
                            <a:schemeClr val="accent1"/>
                          </a:solidFill>
                          <a:latin typeface="+mj-lt"/>
                        </a:rPr>
                        <a:t>5</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900" err="1"/>
                        <a:t>Neurophet</a:t>
                      </a:r>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Integration in standard reading environment (PACS)</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Brain region segmentation, volume quantification, normative comparison, report generation, white matter hyperintensity quantification, multi-time-point analysis, ARIA monitoring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Subscription, one-off payment; based on pay-per-scan</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6197117"/>
                  </a:ext>
                </a:extLst>
              </a:tr>
              <a:tr h="390937">
                <a:tc>
                  <a:txBody>
                    <a:bodyPr/>
                    <a:lstStyle/>
                    <a:p>
                      <a:r>
                        <a:rPr lang="en-US" sz="900" b="0" baseline="0" dirty="0" err="1">
                          <a:solidFill>
                            <a:schemeClr val="accent1"/>
                          </a:solidFill>
                          <a:latin typeface="+mj-lt"/>
                        </a:rPr>
                        <a:t>ico</a:t>
                      </a:r>
                      <a:r>
                        <a:rPr lang="en-US" sz="900" b="1" baseline="0" dirty="0" err="1">
                          <a:solidFill>
                            <a:schemeClr val="accent1"/>
                          </a:solidFill>
                          <a:latin typeface="+mj-lt"/>
                        </a:rPr>
                        <a:t>brain</a:t>
                      </a:r>
                      <a:r>
                        <a:rPr lang="en-US" sz="900" b="1" baseline="0" dirty="0">
                          <a:solidFill>
                            <a:schemeClr val="accent1"/>
                          </a:solidFill>
                          <a:latin typeface="+mj-lt"/>
                        </a:rPr>
                        <a:t> aria</a:t>
                      </a:r>
                      <a:r>
                        <a:rPr lang="en-US" sz="900" b="1" baseline="30000" dirty="0">
                          <a:solidFill>
                            <a:schemeClr val="accent1"/>
                          </a:solidFill>
                          <a:latin typeface="+mj-lt"/>
                        </a:rPr>
                        <a:t>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r>
                        <a:rPr lang="en-US" sz="900" err="1"/>
                        <a:t>ico</a:t>
                      </a:r>
                      <a:r>
                        <a:rPr lang="en-US" sz="900" b="1" err="1"/>
                        <a:t>metrix</a:t>
                      </a: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Not disclosed</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Automated quantification of ARIA-E and ARIA-H</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900"/>
                        <a:t>Subscription</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99251887"/>
                  </a:ext>
                </a:extLst>
              </a:tr>
            </a:tbl>
          </a:graphicData>
        </a:graphic>
      </p:graphicFrame>
      <p:grpSp>
        <p:nvGrpSpPr>
          <p:cNvPr id="23" name="Group 22">
            <a:extLst>
              <a:ext uri="{FF2B5EF4-FFF2-40B4-BE49-F238E27FC236}">
                <a16:creationId xmlns:a16="http://schemas.microsoft.com/office/drawing/2014/main" id="{DC85CAAC-BAE4-637F-FF28-B5E80DF33BCF}"/>
              </a:ext>
            </a:extLst>
          </p:cNvPr>
          <p:cNvGrpSpPr/>
          <p:nvPr/>
        </p:nvGrpSpPr>
        <p:grpSpPr>
          <a:xfrm>
            <a:off x="8563112" y="5253538"/>
            <a:ext cx="2997085" cy="315729"/>
            <a:chOff x="8474766" y="5697013"/>
            <a:chExt cx="2997085" cy="315729"/>
          </a:xfrm>
        </p:grpSpPr>
        <p:pic>
          <p:nvPicPr>
            <p:cNvPr id="7" name="Graphic 6" descr="Checkmark with solid fill">
              <a:extLst>
                <a:ext uri="{FF2B5EF4-FFF2-40B4-BE49-F238E27FC236}">
                  <a16:creationId xmlns:a16="http://schemas.microsoft.com/office/drawing/2014/main" id="{3BA2967E-6E82-90F3-B2EF-CE312EBE4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6035" y="5697013"/>
              <a:ext cx="315729" cy="315729"/>
            </a:xfrm>
            <a:prstGeom prst="rect">
              <a:avLst/>
            </a:prstGeom>
          </p:spPr>
        </p:pic>
        <p:pic>
          <p:nvPicPr>
            <p:cNvPr id="8" name="Graphic 7" descr="Checkmark with solid fill">
              <a:extLst>
                <a:ext uri="{FF2B5EF4-FFF2-40B4-BE49-F238E27FC236}">
                  <a16:creationId xmlns:a16="http://schemas.microsoft.com/office/drawing/2014/main" id="{CDB41871-55EC-5AF6-5523-D1E53F3F3F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6818" y="5697013"/>
              <a:ext cx="315729" cy="315729"/>
            </a:xfrm>
            <a:prstGeom prst="rect">
              <a:avLst/>
            </a:prstGeom>
          </p:spPr>
        </p:pic>
        <p:pic>
          <p:nvPicPr>
            <p:cNvPr id="11" name="Graphic 10" descr="Checkmark with solid fill">
              <a:extLst>
                <a:ext uri="{FF2B5EF4-FFF2-40B4-BE49-F238E27FC236}">
                  <a16:creationId xmlns:a16="http://schemas.microsoft.com/office/drawing/2014/main" id="{ED18E34F-2761-B7ED-50A3-283C637124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6122" y="5697013"/>
              <a:ext cx="315729" cy="315729"/>
            </a:xfrm>
            <a:prstGeom prst="rect">
              <a:avLst/>
            </a:prstGeom>
          </p:spPr>
        </p:pic>
        <p:pic>
          <p:nvPicPr>
            <p:cNvPr id="17" name="Graphic 16" descr="Checkmark with solid fill">
              <a:extLst>
                <a:ext uri="{FF2B5EF4-FFF2-40B4-BE49-F238E27FC236}">
                  <a16:creationId xmlns:a16="http://schemas.microsoft.com/office/drawing/2014/main" id="{85E31454-F0E8-6E54-3772-375F12EAF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66" y="5697013"/>
              <a:ext cx="315729" cy="315729"/>
            </a:xfrm>
            <a:prstGeom prst="rect">
              <a:avLst/>
            </a:prstGeom>
          </p:spPr>
        </p:pic>
      </p:grpSp>
      <p:sp>
        <p:nvSpPr>
          <p:cNvPr id="24" name="Rectangle 23">
            <a:extLst>
              <a:ext uri="{FF2B5EF4-FFF2-40B4-BE49-F238E27FC236}">
                <a16:creationId xmlns:a16="http://schemas.microsoft.com/office/drawing/2014/main" id="{2BB5CCDF-985D-202E-CC53-14CB3FD76A37}"/>
              </a:ext>
            </a:extLst>
          </p:cNvPr>
          <p:cNvSpPr>
            <a:spLocks/>
          </p:cNvSpPr>
          <p:nvPr/>
        </p:nvSpPr>
        <p:spPr>
          <a:xfrm>
            <a:off x="334962" y="4349411"/>
            <a:ext cx="5809332" cy="242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i="1" dirty="0">
                <a:solidFill>
                  <a:schemeClr val="accent1"/>
                </a:solidFill>
                <a:latin typeface="+mj-lt"/>
              </a:rPr>
              <a:t>Selected list</a:t>
            </a:r>
            <a:r>
              <a:rPr lang="en-US" sz="1400" b="1" i="1" baseline="30000" dirty="0">
                <a:solidFill>
                  <a:schemeClr val="accent1"/>
                </a:solidFill>
                <a:latin typeface="+mj-lt"/>
              </a:rPr>
              <a:t>‡</a:t>
            </a:r>
            <a:r>
              <a:rPr lang="en-US" sz="1400" b="1" i="1" dirty="0">
                <a:solidFill>
                  <a:schemeClr val="accent1"/>
                </a:solidFill>
                <a:latin typeface="+mj-lt"/>
              </a:rPr>
              <a:t> of pending FDA-approved products</a:t>
            </a:r>
          </a:p>
        </p:txBody>
      </p:sp>
      <p:pic>
        <p:nvPicPr>
          <p:cNvPr id="25" name="Graphic 24" descr="Checkmark with solid fill">
            <a:extLst>
              <a:ext uri="{FF2B5EF4-FFF2-40B4-BE49-F238E27FC236}">
                <a16:creationId xmlns:a16="http://schemas.microsoft.com/office/drawing/2014/main" id="{A0FB45E7-D362-AAB3-1677-E33E453494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4468" y="5801113"/>
            <a:ext cx="315729" cy="315729"/>
          </a:xfrm>
          <a:prstGeom prst="rect">
            <a:avLst/>
          </a:prstGeom>
        </p:spPr>
      </p:pic>
    </p:spTree>
    <p:extLst>
      <p:ext uri="{BB962C8B-B14F-4D97-AF65-F5344CB8AC3E}">
        <p14:creationId xmlns:p14="http://schemas.microsoft.com/office/powerpoint/2010/main" val="332704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8C45-566E-57CB-9387-FCA453910BCE}"/>
              </a:ext>
            </a:extLst>
          </p:cNvPr>
          <p:cNvSpPr>
            <a:spLocks noGrp="1"/>
          </p:cNvSpPr>
          <p:nvPr>
            <p:ph type="title"/>
          </p:nvPr>
        </p:nvSpPr>
        <p:spPr>
          <a:xfrm>
            <a:off x="334962" y="327987"/>
            <a:ext cx="11522075" cy="553998"/>
          </a:xfrm>
        </p:spPr>
        <p:txBody>
          <a:bodyPr/>
          <a:lstStyle/>
          <a:p>
            <a:r>
              <a:rPr lang="en-US" i="1" u="sng"/>
              <a:t>PET:</a:t>
            </a:r>
            <a:r>
              <a:rPr lang="en-US"/>
              <a:t> AI-powered software for PET scans can be divided into those that focus on noise reduction, and those that also include detection/diagnostic and monitoring capabilities</a:t>
            </a:r>
          </a:p>
        </p:txBody>
      </p:sp>
      <p:sp>
        <p:nvSpPr>
          <p:cNvPr id="4" name="Slide Number Placeholder 3">
            <a:extLst>
              <a:ext uri="{FF2B5EF4-FFF2-40B4-BE49-F238E27FC236}">
                <a16:creationId xmlns:a16="http://schemas.microsoft.com/office/drawing/2014/main" id="{32D050EA-2B15-A49F-52A2-EB055AD29DDF}"/>
              </a:ext>
            </a:extLst>
          </p:cNvPr>
          <p:cNvSpPr>
            <a:spLocks noGrp="1"/>
          </p:cNvSpPr>
          <p:nvPr>
            <p:ph type="sldNum" sz="quarter" idx="4"/>
          </p:nvPr>
        </p:nvSpPr>
        <p:spPr/>
        <p:txBody>
          <a:bodyPr/>
          <a:lstStyle/>
          <a:p>
            <a:fld id="{0B479335-2349-41C2-89BC-F663301FC2EB}" type="slidenum">
              <a:rPr lang="en-US" smtClean="0"/>
              <a:pPr/>
              <a:t>9</a:t>
            </a:fld>
            <a:endParaRPr lang="en-US"/>
          </a:p>
        </p:txBody>
      </p:sp>
      <p:graphicFrame>
        <p:nvGraphicFramePr>
          <p:cNvPr id="9" name="Table 8">
            <a:extLst>
              <a:ext uri="{FF2B5EF4-FFF2-40B4-BE49-F238E27FC236}">
                <a16:creationId xmlns:a16="http://schemas.microsoft.com/office/drawing/2014/main" id="{7403D2D6-84AB-A748-4C54-9278BC367F2B}"/>
              </a:ext>
            </a:extLst>
          </p:cNvPr>
          <p:cNvGraphicFramePr>
            <a:graphicFrameLocks noGrp="1"/>
          </p:cNvGraphicFramePr>
          <p:nvPr>
            <p:extLst>
              <p:ext uri="{D42A27DB-BD31-4B8C-83A1-F6EECF244321}">
                <p14:modId xmlns:p14="http://schemas.microsoft.com/office/powerpoint/2010/main" val="1268397858"/>
              </p:ext>
            </p:extLst>
          </p:nvPr>
        </p:nvGraphicFramePr>
        <p:xfrm>
          <a:off x="334962" y="1636776"/>
          <a:ext cx="11522076" cy="2929781"/>
        </p:xfrm>
        <a:graphic>
          <a:graphicData uri="http://schemas.openxmlformats.org/drawingml/2006/table">
            <a:tbl>
              <a:tblPr firstRow="1" bandRow="1">
                <a:tableStyleId>{5C22544A-7EE6-4342-B048-85BDC9FD1C3A}</a:tableStyleId>
              </a:tblPr>
              <a:tblGrid>
                <a:gridCol w="1220724">
                  <a:extLst>
                    <a:ext uri="{9D8B030D-6E8A-4147-A177-3AD203B41FA5}">
                      <a16:colId xmlns:a16="http://schemas.microsoft.com/office/drawing/2014/main" val="4106629885"/>
                    </a:ext>
                  </a:extLst>
                </a:gridCol>
                <a:gridCol w="1193953">
                  <a:extLst>
                    <a:ext uri="{9D8B030D-6E8A-4147-A177-3AD203B41FA5}">
                      <a16:colId xmlns:a16="http://schemas.microsoft.com/office/drawing/2014/main" val="2622296614"/>
                    </a:ext>
                  </a:extLst>
                </a:gridCol>
                <a:gridCol w="1252847">
                  <a:extLst>
                    <a:ext uri="{9D8B030D-6E8A-4147-A177-3AD203B41FA5}">
                      <a16:colId xmlns:a16="http://schemas.microsoft.com/office/drawing/2014/main" val="3334901621"/>
                    </a:ext>
                  </a:extLst>
                </a:gridCol>
                <a:gridCol w="2889824">
                  <a:extLst>
                    <a:ext uri="{9D8B030D-6E8A-4147-A177-3AD203B41FA5}">
                      <a16:colId xmlns:a16="http://schemas.microsoft.com/office/drawing/2014/main" val="3119479883"/>
                    </a:ext>
                  </a:extLst>
                </a:gridCol>
                <a:gridCol w="1241182">
                  <a:extLst>
                    <a:ext uri="{9D8B030D-6E8A-4147-A177-3AD203B41FA5}">
                      <a16:colId xmlns:a16="http://schemas.microsoft.com/office/drawing/2014/main" val="1500887446"/>
                    </a:ext>
                  </a:extLst>
                </a:gridCol>
                <a:gridCol w="1241182">
                  <a:extLst>
                    <a:ext uri="{9D8B030D-6E8A-4147-A177-3AD203B41FA5}">
                      <a16:colId xmlns:a16="http://schemas.microsoft.com/office/drawing/2014/main" val="1054199043"/>
                    </a:ext>
                  </a:extLst>
                </a:gridCol>
                <a:gridCol w="1241182">
                  <a:extLst>
                    <a:ext uri="{9D8B030D-6E8A-4147-A177-3AD203B41FA5}">
                      <a16:colId xmlns:a16="http://schemas.microsoft.com/office/drawing/2014/main" val="2590678239"/>
                    </a:ext>
                  </a:extLst>
                </a:gridCol>
                <a:gridCol w="1241182">
                  <a:extLst>
                    <a:ext uri="{9D8B030D-6E8A-4147-A177-3AD203B41FA5}">
                      <a16:colId xmlns:a16="http://schemas.microsoft.com/office/drawing/2014/main" val="3820535036"/>
                    </a:ext>
                  </a:extLst>
                </a:gridCol>
              </a:tblGrid>
              <a:tr h="403076">
                <a:tc>
                  <a:txBody>
                    <a:bodyPr/>
                    <a:lstStyle/>
                    <a:p>
                      <a:r>
                        <a:rPr lang="en-US" sz="1000" b="1">
                          <a:latin typeface="+mj-lt"/>
                        </a:rPr>
                        <a:t>Product</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1000" b="1">
                          <a:latin typeface="+mj-lt"/>
                        </a:rPr>
                        <a:t>Company </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1000" b="1">
                          <a:latin typeface="+mj-lt"/>
                        </a:rPr>
                        <a:t>FDA clearance date</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1000" b="1">
                          <a:latin typeface="+mj-lt"/>
                        </a:rPr>
                        <a:t>Key features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r>
                        <a:rPr lang="en-US" sz="1000" b="1">
                          <a:latin typeface="+mj-lt"/>
                        </a:rPr>
                        <a:t>Pricing model</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a:solidFill>
                            <a:schemeClr val="lt1"/>
                          </a:solidFill>
                          <a:latin typeface="+mj-lt"/>
                          <a:ea typeface="+mn-ea"/>
                          <a:cs typeface="+mn-cs"/>
                        </a:rPr>
                        <a:t>Noise reduction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pPr algn="ctr"/>
                      <a:r>
                        <a:rPr lang="en-US" sz="1000" b="1">
                          <a:latin typeface="+mj-lt"/>
                        </a:rPr>
                        <a:t>Detection/</a:t>
                      </a:r>
                      <a:br>
                        <a:rPr lang="en-US" sz="1000" b="1">
                          <a:latin typeface="+mj-lt"/>
                        </a:rPr>
                      </a:br>
                      <a:r>
                        <a:rPr lang="en-US" sz="1000" b="1">
                          <a:latin typeface="+mj-lt"/>
                        </a:rPr>
                        <a:t>diagnosis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tc>
                  <a:txBody>
                    <a:bodyPr/>
                    <a:lstStyle/>
                    <a:p>
                      <a:pPr algn="ctr"/>
                      <a:r>
                        <a:rPr lang="en-US" sz="1000" b="1">
                          <a:latin typeface="+mj-lt"/>
                        </a:rPr>
                        <a:t>Monitoring</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gs>
                        <a:gs pos="0">
                          <a:schemeClr val="accent1">
                            <a:lumMod val="75000"/>
                          </a:schemeClr>
                        </a:gs>
                        <a:gs pos="100000">
                          <a:schemeClr val="accent1"/>
                        </a:gs>
                      </a:gsLst>
                      <a:lin ang="16200000" scaled="1"/>
                      <a:tileRect/>
                    </a:gradFill>
                  </a:tcPr>
                </a:tc>
                <a:extLst>
                  <a:ext uri="{0D108BD9-81ED-4DB2-BD59-A6C34878D82A}">
                    <a16:rowId xmlns:a16="http://schemas.microsoft.com/office/drawing/2014/main" val="211840432"/>
                  </a:ext>
                </a:extLst>
              </a:tr>
              <a:tr h="690987">
                <a:tc>
                  <a:txBody>
                    <a:bodyPr/>
                    <a:lstStyle/>
                    <a:p>
                      <a:pPr marL="91440" algn="l" defTabSz="914400" rtl="0" eaLnBrk="1" fontAlgn="ctr" latinLnBrk="0" hangingPunct="1"/>
                      <a:r>
                        <a:rPr lang="en-US" sz="1000" b="1" kern="1200" baseline="0" dirty="0">
                          <a:solidFill>
                            <a:schemeClr val="accent1"/>
                          </a:solidFill>
                          <a:latin typeface="+mj-lt"/>
                          <a:ea typeface="+mn-ea"/>
                          <a:cs typeface="+mn-cs"/>
                        </a:rPr>
                        <a:t>SubtlePET</a:t>
                      </a:r>
                      <a:r>
                        <a:rPr lang="en-US" sz="1000" b="1" kern="1200" baseline="30000" dirty="0">
                          <a:solidFill>
                            <a:schemeClr val="accent1"/>
                          </a:solidFill>
                          <a:latin typeface="+mj-lt"/>
                          <a:ea typeface="+mn-ea"/>
                          <a:cs typeface="+mn-cs"/>
                        </a:rPr>
                        <a:t>1</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91440" algn="l" fontAlgn="ctr"/>
                      <a:r>
                        <a:rPr lang="en-US" sz="1000" kern="1200">
                          <a:solidFill>
                            <a:schemeClr val="dk1"/>
                          </a:solidFill>
                          <a:latin typeface="+mn-lt"/>
                          <a:ea typeface="+mn-ea"/>
                          <a:cs typeface="+mn-cs"/>
                        </a:rPr>
                        <a:t>Subtle Medical</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12/5/2018</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err="1">
                          <a:solidFill>
                            <a:schemeClr val="dk1"/>
                          </a:solidFill>
                          <a:latin typeface="+mn-lt"/>
                          <a:ea typeface="+mn-ea"/>
                          <a:cs typeface="+mn-cs"/>
                        </a:rPr>
                        <a:t>SubtlePET</a:t>
                      </a:r>
                      <a:r>
                        <a:rPr lang="en-US" sz="1000" kern="1200">
                          <a:solidFill>
                            <a:schemeClr val="dk1"/>
                          </a:solidFill>
                          <a:latin typeface="+mn-lt"/>
                          <a:ea typeface="+mn-ea"/>
                          <a:cs typeface="+mn-cs"/>
                        </a:rPr>
                        <a:t> image processing software reduces noise to increase image quality using a deep neural network-based algorithm; "denoises images conducted in 25% of the original scan duration"</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Unknown</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kern="1200">
                        <a:solidFill>
                          <a:schemeClr val="dk1"/>
                        </a:solidFill>
                        <a:latin typeface="+mn-lt"/>
                        <a:ea typeface="+mn-ea"/>
                        <a:cs typeface="+mn-cs"/>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00" kern="1200">
                        <a:solidFill>
                          <a:schemeClr val="dk1"/>
                        </a:solidFill>
                        <a:latin typeface="+mn-lt"/>
                        <a:ea typeface="+mn-ea"/>
                        <a:cs typeface="+mn-cs"/>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000" kern="1200">
                        <a:solidFill>
                          <a:schemeClr val="dk1"/>
                        </a:solidFill>
                        <a:latin typeface="+mn-lt"/>
                        <a:ea typeface="+mn-ea"/>
                        <a:cs typeface="+mn-cs"/>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27218568"/>
                  </a:ext>
                </a:extLst>
              </a:tr>
              <a:tr h="460659">
                <a:tc>
                  <a:txBody>
                    <a:bodyPr/>
                    <a:lstStyle/>
                    <a:p>
                      <a:pPr marL="91440" algn="l" defTabSz="914400" rtl="0" eaLnBrk="1" fontAlgn="ctr" latinLnBrk="0" hangingPunct="1"/>
                      <a:r>
                        <a:rPr lang="en-US" sz="1000" b="1" kern="1200" baseline="0" dirty="0" err="1">
                          <a:solidFill>
                            <a:schemeClr val="accent1"/>
                          </a:solidFill>
                          <a:latin typeface="+mj-lt"/>
                          <a:ea typeface="+mn-ea"/>
                          <a:cs typeface="+mn-cs"/>
                        </a:rPr>
                        <a:t>Neurocloud</a:t>
                      </a:r>
                      <a:r>
                        <a:rPr lang="en-US" sz="1000" b="1" kern="1200" baseline="0" dirty="0">
                          <a:solidFill>
                            <a:schemeClr val="accent1"/>
                          </a:solidFill>
                          <a:latin typeface="+mj-lt"/>
                          <a:ea typeface="+mn-ea"/>
                          <a:cs typeface="+mn-cs"/>
                        </a:rPr>
                        <a:t> PET</a:t>
                      </a:r>
                      <a:r>
                        <a:rPr lang="en-US" sz="1000" b="1" kern="1200" baseline="30000" dirty="0">
                          <a:solidFill>
                            <a:schemeClr val="accent1"/>
                          </a:solidFill>
                          <a:latin typeface="+mj-lt"/>
                          <a:ea typeface="+mn-ea"/>
                          <a:cs typeface="+mn-cs"/>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91440" algn="l" fontAlgn="ctr"/>
                      <a:r>
                        <a:rPr lang="en-US" sz="1000" kern="1200" err="1">
                          <a:solidFill>
                            <a:schemeClr val="dk1"/>
                          </a:solidFill>
                          <a:latin typeface="+mn-lt"/>
                          <a:ea typeface="+mn-ea"/>
                          <a:cs typeface="+mn-cs"/>
                        </a:rPr>
                        <a:t>Qubiotech</a:t>
                      </a: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Not yet (CE certified, Class I)</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Identify and quantify regions with abnormal metabolism, positive/negative amyloid result, customizable report</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Pay-per-use, Subscription, Customizable Plans</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ct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99251887"/>
                  </a:ext>
                </a:extLst>
              </a:tr>
              <a:tr h="460659">
                <a:tc>
                  <a:txBody>
                    <a:bodyPr/>
                    <a:lstStyle/>
                    <a:p>
                      <a:pPr marL="91440" algn="l" defTabSz="914400" rtl="0" eaLnBrk="1" fontAlgn="ctr" latinLnBrk="0" hangingPunct="1"/>
                      <a:r>
                        <a:rPr lang="en-US" sz="1000" b="1" kern="1200" baseline="0" dirty="0" err="1">
                          <a:solidFill>
                            <a:schemeClr val="accent1"/>
                          </a:solidFill>
                          <a:latin typeface="+mj-lt"/>
                          <a:ea typeface="+mn-ea"/>
                          <a:cs typeface="+mn-cs"/>
                        </a:rPr>
                        <a:t>Neurophet</a:t>
                      </a:r>
                      <a:r>
                        <a:rPr lang="en-US" sz="1000" b="1" kern="1200" baseline="0" dirty="0">
                          <a:solidFill>
                            <a:schemeClr val="accent1"/>
                          </a:solidFill>
                          <a:latin typeface="+mj-lt"/>
                          <a:ea typeface="+mn-ea"/>
                          <a:cs typeface="+mn-cs"/>
                        </a:rPr>
                        <a:t> SCALE PET</a:t>
                      </a:r>
                      <a:r>
                        <a:rPr lang="en-US" sz="1000" b="1" kern="1200" baseline="30000" dirty="0">
                          <a:solidFill>
                            <a:schemeClr val="accent1"/>
                          </a:solidFill>
                          <a:latin typeface="+mj-lt"/>
                          <a:ea typeface="+mn-ea"/>
                          <a:cs typeface="+mn-cs"/>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91440" algn="l" fontAlgn="ctr"/>
                      <a:r>
                        <a:rPr lang="en-US" sz="1000" kern="1200" err="1">
                          <a:solidFill>
                            <a:schemeClr val="dk1"/>
                          </a:solidFill>
                          <a:latin typeface="+mn-lt"/>
                          <a:ea typeface="+mn-ea"/>
                          <a:cs typeface="+mn-cs"/>
                        </a:rPr>
                        <a:t>Neurophet</a:t>
                      </a: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08/05/2022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00" kern="1200">
                          <a:solidFill>
                            <a:schemeClr val="dk1"/>
                          </a:solidFill>
                          <a:latin typeface="+mn-lt"/>
                          <a:ea typeface="+mn-ea"/>
                          <a:cs typeface="+mn-cs"/>
                        </a:rPr>
                        <a:t>Quantifies SUVR of biomarkers (e.g., amyloid, tau, dopamine, FDG) targeted by various radiotracers using PET images; Accurately measures atrophy of white matter and grey matter caused by neurodegenerative disorders to provide analysis results and SUVR calculation for 91 brain regions </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00"/>
                        <a:t>Subscription, one-off payment; based on pay-per-scan</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17094558"/>
                  </a:ext>
                </a:extLst>
              </a:tr>
              <a:tr h="460659">
                <a:tc>
                  <a:txBody>
                    <a:bodyPr/>
                    <a:lstStyle/>
                    <a:p>
                      <a:pPr marL="91440" algn="l" defTabSz="914400" rtl="0" eaLnBrk="1" fontAlgn="ctr" latinLnBrk="0" hangingPunct="1"/>
                      <a:r>
                        <a:rPr lang="en-US" sz="1000" b="1" kern="1200" baseline="0" dirty="0">
                          <a:solidFill>
                            <a:schemeClr val="accent1"/>
                          </a:solidFill>
                          <a:latin typeface="+mj-lt"/>
                          <a:ea typeface="+mn-ea"/>
                          <a:cs typeface="+mn-cs"/>
                        </a:rPr>
                        <a:t>PaIRe™</a:t>
                      </a:r>
                      <a:r>
                        <a:rPr lang="en-US" sz="1000" b="1" kern="1200" baseline="30000" dirty="0">
                          <a:solidFill>
                            <a:schemeClr val="accent1"/>
                          </a:solidFill>
                          <a:latin typeface="+mj-lt"/>
                          <a:ea typeface="+mn-ea"/>
                          <a:cs typeface="+mn-cs"/>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91440" algn="l" fontAlgn="ctr"/>
                      <a:r>
                        <a:rPr lang="en-US" sz="1000" kern="1200">
                          <a:solidFill>
                            <a:schemeClr val="dk1"/>
                          </a:solidFill>
                          <a:latin typeface="+mn-lt"/>
                          <a:ea typeface="+mn-ea"/>
                          <a:cs typeface="+mn-cs"/>
                        </a:rPr>
                        <a:t>PAIRE</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algn="l" fontAlgn="ctr"/>
                      <a:r>
                        <a:rPr lang="en-US" sz="1000" kern="1200">
                          <a:solidFill>
                            <a:schemeClr val="dk1"/>
                          </a:solidFill>
                          <a:latin typeface="+mn-lt"/>
                          <a:ea typeface="+mn-ea"/>
                          <a:cs typeface="+mn-cs"/>
                        </a:rPr>
                        <a:t>Unknown</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00" kern="1200">
                          <a:solidFill>
                            <a:schemeClr val="dk1"/>
                          </a:solidFill>
                          <a:latin typeface="+mn-lt"/>
                          <a:ea typeface="+mn-ea"/>
                          <a:cs typeface="+mn-cs"/>
                        </a:rPr>
                        <a:t>Supports decision-making by detecting and segmenting lesions on PET scans to extract features that require attention</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000" kern="1200">
                          <a:solidFill>
                            <a:schemeClr val="dk1"/>
                          </a:solidFill>
                          <a:latin typeface="+mn-lt"/>
                          <a:ea typeface="+mn-ea"/>
                          <a:cs typeface="+mn-cs"/>
                        </a:rPr>
                        <a:t>Unknown</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000" kern="120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000" kern="1200" dirty="0">
                        <a:solidFill>
                          <a:schemeClr val="dk1"/>
                        </a:solidFill>
                        <a:latin typeface="+mn-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469078595"/>
                  </a:ext>
                </a:extLst>
              </a:tr>
            </a:tbl>
          </a:graphicData>
        </a:graphic>
      </p:graphicFrame>
      <p:sp>
        <p:nvSpPr>
          <p:cNvPr id="10" name="Rectangle 9">
            <a:extLst>
              <a:ext uri="{FF2B5EF4-FFF2-40B4-BE49-F238E27FC236}">
                <a16:creationId xmlns:a16="http://schemas.microsoft.com/office/drawing/2014/main" id="{AB0CEB81-E800-68B6-0ECC-AFC697655C67}"/>
              </a:ext>
            </a:extLst>
          </p:cNvPr>
          <p:cNvSpPr>
            <a:spLocks/>
          </p:cNvSpPr>
          <p:nvPr/>
        </p:nvSpPr>
        <p:spPr>
          <a:xfrm>
            <a:off x="334962" y="1306769"/>
            <a:ext cx="5809332" cy="242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i="1">
                <a:solidFill>
                  <a:schemeClr val="accent1"/>
                </a:solidFill>
                <a:latin typeface="+mj-lt"/>
              </a:rPr>
              <a:t>Non-comprehensive list</a:t>
            </a:r>
          </a:p>
        </p:txBody>
      </p:sp>
      <p:pic>
        <p:nvPicPr>
          <p:cNvPr id="3" name="Graphic 2" descr="Checkmark with solid fill">
            <a:extLst>
              <a:ext uri="{FF2B5EF4-FFF2-40B4-BE49-F238E27FC236}">
                <a16:creationId xmlns:a16="http://schemas.microsoft.com/office/drawing/2014/main" id="{D0F4E9CB-83B3-8E7E-E52E-62FFA0E442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54433" y="2235074"/>
            <a:ext cx="315729" cy="315729"/>
          </a:xfrm>
          <a:prstGeom prst="rect">
            <a:avLst/>
          </a:prstGeom>
        </p:spPr>
      </p:pic>
      <p:pic>
        <p:nvPicPr>
          <p:cNvPr id="6" name="Graphic 5" descr="Checkmark with solid fill">
            <a:extLst>
              <a:ext uri="{FF2B5EF4-FFF2-40B4-BE49-F238E27FC236}">
                <a16:creationId xmlns:a16="http://schemas.microsoft.com/office/drawing/2014/main" id="{0D80131C-9765-FC2B-D75F-79FD0E1F03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8826" y="3459703"/>
            <a:ext cx="315729" cy="315729"/>
          </a:xfrm>
          <a:prstGeom prst="rect">
            <a:avLst/>
          </a:prstGeom>
        </p:spPr>
      </p:pic>
      <p:pic>
        <p:nvPicPr>
          <p:cNvPr id="7" name="Graphic 6" descr="Checkmark with solid fill">
            <a:extLst>
              <a:ext uri="{FF2B5EF4-FFF2-40B4-BE49-F238E27FC236}">
                <a16:creationId xmlns:a16="http://schemas.microsoft.com/office/drawing/2014/main" id="{6C856BD4-919F-18B5-0F97-DA0FAB496E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8826" y="2813508"/>
            <a:ext cx="315729" cy="315729"/>
          </a:xfrm>
          <a:prstGeom prst="rect">
            <a:avLst/>
          </a:prstGeom>
        </p:spPr>
      </p:pic>
      <p:pic>
        <p:nvPicPr>
          <p:cNvPr id="8" name="Graphic 7" descr="Checkmark with solid fill">
            <a:extLst>
              <a:ext uri="{FF2B5EF4-FFF2-40B4-BE49-F238E27FC236}">
                <a16:creationId xmlns:a16="http://schemas.microsoft.com/office/drawing/2014/main" id="{2ECD5B7F-2769-DABB-4F92-BD499ABB91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10349" y="2813508"/>
            <a:ext cx="315729" cy="315729"/>
          </a:xfrm>
          <a:prstGeom prst="rect">
            <a:avLst/>
          </a:prstGeom>
        </p:spPr>
      </p:pic>
      <p:pic>
        <p:nvPicPr>
          <p:cNvPr id="12" name="Graphic 11" descr="Checkmark with solid fill">
            <a:extLst>
              <a:ext uri="{FF2B5EF4-FFF2-40B4-BE49-F238E27FC236}">
                <a16:creationId xmlns:a16="http://schemas.microsoft.com/office/drawing/2014/main" id="{9F2FF75C-1AA8-0E6A-ED81-45E1D5B7B3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8825" y="4148104"/>
            <a:ext cx="315729" cy="315729"/>
          </a:xfrm>
          <a:prstGeom prst="rect">
            <a:avLst/>
          </a:prstGeom>
        </p:spPr>
      </p:pic>
      <p:sp>
        <p:nvSpPr>
          <p:cNvPr id="5" name="TextBox 4">
            <a:extLst>
              <a:ext uri="{FF2B5EF4-FFF2-40B4-BE49-F238E27FC236}">
                <a16:creationId xmlns:a16="http://schemas.microsoft.com/office/drawing/2014/main" id="{C8633609-4179-604C-5B9C-8794B7725895}"/>
              </a:ext>
            </a:extLst>
          </p:cNvPr>
          <p:cNvSpPr txBox="1"/>
          <p:nvPr/>
        </p:nvSpPr>
        <p:spPr>
          <a:xfrm>
            <a:off x="456790" y="6491793"/>
            <a:ext cx="9564553" cy="215444"/>
          </a:xfrm>
          <a:prstGeom prst="rect">
            <a:avLst/>
          </a:prstGeom>
          <a:noFill/>
        </p:spPr>
        <p:txBody>
          <a:bodyPr wrap="square" rtlCol="0">
            <a:spAutoFit/>
          </a:bodyPr>
          <a:lstStyle/>
          <a:p>
            <a:pPr>
              <a:spcAft>
                <a:spcPts val="600"/>
              </a:spcAft>
            </a:pPr>
            <a:r>
              <a:rPr lang="en-US" sz="800" dirty="0"/>
              <a:t>1. https://subtlemedical.com/subtlepet/ 2. https://qubiotech.com/en/solutions/neurocloud-pet/ 3. https://www.neurophet.com/Products/ScalePET 4. https://www.paire.tech/en</a:t>
            </a:r>
          </a:p>
        </p:txBody>
      </p:sp>
    </p:spTree>
    <p:extLst>
      <p:ext uri="{BB962C8B-B14F-4D97-AF65-F5344CB8AC3E}">
        <p14:creationId xmlns:p14="http://schemas.microsoft.com/office/powerpoint/2010/main" val="1587942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BGB Capabilities 2023">
  <a:themeElements>
    <a:clrScheme name="Capes deck 2023">
      <a:dk1>
        <a:srgbClr val="000000"/>
      </a:dk1>
      <a:lt1>
        <a:srgbClr val="FFFFFF"/>
      </a:lt1>
      <a:dk2>
        <a:srgbClr val="F9F36D"/>
      </a:dk2>
      <a:lt2>
        <a:srgbClr val="E7E6E6"/>
      </a:lt2>
      <a:accent1>
        <a:srgbClr val="373A94"/>
      </a:accent1>
      <a:accent2>
        <a:srgbClr val="84189E"/>
      </a:accent2>
      <a:accent3>
        <a:srgbClr val="F76B0B"/>
      </a:accent3>
      <a:accent4>
        <a:srgbClr val="4DA9B2"/>
      </a:accent4>
      <a:accent5>
        <a:srgbClr val="5B9FF8"/>
      </a:accent5>
      <a:accent6>
        <a:srgbClr val="E9AB4B"/>
      </a:accent6>
      <a:hlink>
        <a:srgbClr val="FF7F3F"/>
      </a:hlink>
      <a:folHlink>
        <a:srgbClr val="954F72"/>
      </a:folHlink>
    </a:clrScheme>
    <a:fontScheme name="Arial Nova">
      <a:majorFont>
        <a:latin typeface="Arial Nova"/>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9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GB_Branded Template_102418_v3_HK.potx" id="{E5390445-014F-4E83-A4C1-DD19B0CCA504}" vid="{246B3040-6C7B-4AC2-9AD3-166A3554C7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3D173D-2A7E-47A5-9A2D-D81A8671CE65}">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fed7a69-781c-4fe6-bb7a-1c09ded67370">
      <UserInfo>
        <DisplayName>Kirsten Berrisford</DisplayName>
        <AccountId>92</AccountId>
        <AccountType/>
      </UserInfo>
      <UserInfo>
        <DisplayName>Armand Gil</DisplayName>
        <AccountId>3581</AccountId>
        <AccountType/>
      </UserInfo>
      <UserInfo>
        <DisplayName>Sammie Ulich</DisplayName>
        <AccountId>158</AccountId>
        <AccountType/>
      </UserInfo>
      <UserInfo>
        <DisplayName>Lisa Bair</DisplayName>
        <AccountId>3489</AccountId>
        <AccountType/>
      </UserInfo>
      <UserInfo>
        <DisplayName>Lori O'Neill</DisplayName>
        <AccountId>84</AccountId>
        <AccountType/>
      </UserInfo>
      <UserInfo>
        <DisplayName>Steve Goldstein</DisplayName>
        <AccountId>3541</AccountId>
        <AccountType/>
      </UserInfo>
      <UserInfo>
        <DisplayName>Matthew Paré</DisplayName>
        <AccountId>2823</AccountId>
        <AccountType/>
      </UserInfo>
      <UserInfo>
        <DisplayName>Priyanka Patel</DisplayName>
        <AccountId>49</AccountId>
        <AccountType/>
      </UserInfo>
      <UserInfo>
        <DisplayName>Christie Moreau</DisplayName>
        <AccountId>11</AccountId>
        <AccountType/>
      </UserInfo>
      <UserInfo>
        <DisplayName>Danielle Starr</DisplayName>
        <AccountId>24</AccountId>
        <AccountType/>
      </UserInfo>
      <UserInfo>
        <DisplayName>Gina Leuzzi</DisplayName>
        <AccountId>3010</AccountId>
        <AccountType/>
      </UserInfo>
      <UserInfo>
        <DisplayName>Daniel Hammer</DisplayName>
        <AccountId>3568</AccountId>
        <AccountType/>
      </UserInfo>
      <UserInfo>
        <DisplayName>Brett Bauchner</DisplayName>
        <AccountId>57</AccountId>
        <AccountType/>
      </UserInfo>
      <UserInfo>
        <DisplayName>Samema Sarowar</DisplayName>
        <AccountId>141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D8DC2D1255684CA282175DA4C21FDD" ma:contentTypeVersion="10" ma:contentTypeDescription="Create a new document." ma:contentTypeScope="" ma:versionID="635fec9a1fa180eaf39f6d3e66b314f3">
  <xsd:schema xmlns:xsd="http://www.w3.org/2001/XMLSchema" xmlns:xs="http://www.w3.org/2001/XMLSchema" xmlns:p="http://schemas.microsoft.com/office/2006/metadata/properties" xmlns:ns2="1cd90c18-0f09-438f-ba52-0cbb133b9d7e" xmlns:ns3="7fed7a69-781c-4fe6-bb7a-1c09ded67370" targetNamespace="http://schemas.microsoft.com/office/2006/metadata/properties" ma:root="true" ma:fieldsID="d880b11ebb11dd925c9d2801f84b71ca" ns2:_="" ns3:_="">
    <xsd:import namespace="1cd90c18-0f09-438f-ba52-0cbb133b9d7e"/>
    <xsd:import namespace="7fed7a69-781c-4fe6-bb7a-1c09ded673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90c18-0f09-438f-ba52-0cbb133b9d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d7a69-781c-4fe6-bb7a-1c09ded673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5BC89A-6D70-4161-B24E-8CA6E46541DB}">
  <ds:schemaRefs>
    <ds:schemaRef ds:uri="1cd90c18-0f09-438f-ba52-0cbb133b9d7e"/>
    <ds:schemaRef ds:uri="7fed7a69-781c-4fe6-bb7a-1c09ded673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F91F6F-31D9-4C3F-9E42-8882809E7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d90c18-0f09-438f-ba52-0cbb133b9d7e"/>
    <ds:schemaRef ds:uri="7fed7a69-781c-4fe6-bb7a-1c09ded673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D27946-AB78-4C94-964B-B7C10CDDBD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10188</TotalTime>
  <Words>2340</Words>
  <Application>Microsoft Office PowerPoint</Application>
  <PresentationFormat>Widescreen</PresentationFormat>
  <Paragraphs>216</Paragraphs>
  <Slides>12</Slides>
  <Notes>6</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1_BGB Capabilities 2023</vt:lpstr>
      <vt:lpstr>PowerPoint Presentation</vt:lpstr>
      <vt:lpstr>The AD landscape is complex but evolving with the recent approval of amyloid-targeting therapies (ATTs), which have enabled an economy built around supporting the new unmet needs created by these therapies</vt:lpstr>
      <vt:lpstr>PowerPoint Presentation</vt:lpstr>
      <vt:lpstr>PowerPoint Presentation</vt:lpstr>
      <vt:lpstr>Detailed Report</vt:lpstr>
      <vt:lpstr>AI imaging could be used alongside BBMs to reduce the need for CSF testing in AD; however, it is unlikely to replace CSF testing as a standalone modality in the near-term</vt:lpstr>
      <vt:lpstr>With an increase in AI-powered software, the ability to integrate with imaging devices, unique software features, and pricing models will help differentiate currently available options for AD</vt:lpstr>
      <vt:lpstr>MRI: Most current FDA-approved AI-powered software offers similar integration with MRI scanners but with varied features</vt:lpstr>
      <vt:lpstr>PET: AI-powered software for PET scans can be divided into those that focus on noise reduction, and those that also include detection/diagnostic and monitoring capabilities</vt:lpstr>
      <vt:lpstr>AI-powered software that tackles unmet needs created by the approval of ATTs may have an advantage as the number of patients who require faster diagnosis and safety monitoring increases</vt:lpstr>
      <vt:lpstr>Current manufacturer marketing for AI-powered software products emphasizes critical enhancements to workflow, including advances in speed, accuracy, and overall diagnostic efficiency1,2</vt:lpstr>
      <vt:lpstr>The Authors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Leuzzi</dc:creator>
  <cp:lastModifiedBy>Juan Valdez-Capuccino</cp:lastModifiedBy>
  <cp:revision>3</cp:revision>
  <dcterms:created xsi:type="dcterms:W3CDTF">2023-05-02T13:18:52Z</dcterms:created>
  <dcterms:modified xsi:type="dcterms:W3CDTF">2024-11-05T15:22:27Z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0x010100E1D8DC2D1255684CA282175DA4C21FDD</vt:lpwstr>
  </property>
</Properties>
</file>